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6" r:id="rId2"/>
    <p:sldId id="268" r:id="rId3"/>
    <p:sldId id="256" r:id="rId4"/>
    <p:sldId id="263" r:id="rId5"/>
    <p:sldId id="269" r:id="rId6"/>
    <p:sldId id="270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6" userDrawn="1">
          <p15:clr>
            <a:srgbClr val="A4A3A4"/>
          </p15:clr>
        </p15:guide>
        <p15:guide id="3" orient="horz" pos="2256" userDrawn="1">
          <p15:clr>
            <a:srgbClr val="A4A3A4"/>
          </p15:clr>
        </p15:guide>
        <p15:guide id="4" orient="horz" pos="23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94" autoAdjust="0"/>
    <p:restoredTop sz="76753"/>
  </p:normalViewPr>
  <p:slideViewPr>
    <p:cSldViewPr snapToGrid="0">
      <p:cViewPr varScale="1">
        <p:scale>
          <a:sx n="73" d="100"/>
          <a:sy n="73" d="100"/>
        </p:scale>
        <p:origin x="208" y="352"/>
      </p:cViewPr>
      <p:guideLst>
        <p:guide orient="horz" pos="2160"/>
        <p:guide pos="3816"/>
        <p:guide orient="horz" pos="2256"/>
        <p:guide orient="horz" pos="23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D03C2B-CB16-E444-B013-FE7F270253FB}" type="datetimeFigureOut">
              <a:rPr lang="en-US" smtClean="0"/>
              <a:t>5/7/19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51E254-DB12-114C-8577-093D8A1990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810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29.273 is for the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ePD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also inform the AAA: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SWm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reference point allows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ePDG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inform the 3GPP AAA Server/Proxy about the termination of an IKE_SA between UE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ePDG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that therefore the mobility session established on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ePDG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all associated PDN connections are to be removed.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SWm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Session Termination Request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procedure shall be initiated by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ePDG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the 3GPP AAA Server which shall remove associated non-3GPP Access information.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Between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ePDG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AAA: One diameter session per PDN Connection of the UE (IKEv2 session).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Between AAA and HSS: Not session based, but transaction based. AAA contacts HSS+UDM on UE’s first PDN connection and gets all subscription data. It then only updates info at HSS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eg.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PGW address).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Finally after all Diameter sessions on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Swx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S6a are removed, the AAA de-registers with the HSS.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1E254-DB12-114C-8577-093D8A1990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569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1E254-DB12-114C-8577-093D8A1990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564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98D0B-181D-4A97-B76B-411DC3C0C0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FF3026-1CBE-4A15-8553-917A51223B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6B20-5779-4F56-B0E8-B8734A02E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7AC87-9948-4841-92AD-015D82E15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D89030-5E31-43C2-B9B1-21BDBCA9C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818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2D76B-7A4B-4F98-9C99-8461F88D1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2F95C7-0F77-41BD-AE9F-6C52F576A2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9D723-825F-4BB3-8216-77581D9D8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09E2E-9D91-4C2A-8735-2C9A0B92D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430D2-66B5-4900-A02E-1131155CD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02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0409CC-A512-4CF1-BD39-76014814CE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D7F071-3D7A-4963-99CD-99D66090E1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560E96-CF58-46DC-B3E0-1512E7670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FBAD37-E62D-4085-A3A8-2FBAD3582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7442F-59FB-4B31-A3F1-1614EB546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3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E99E4-23CE-4F99-BAA2-6F3BDAE1A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8F2E7-3AA4-4CF2-A527-1FAFCEBF2D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6A48C-FBAB-495C-97BD-EABBA70FE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B3A94C-970D-41B0-9314-BE8628F95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88E928-0948-49F9-867C-848416027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14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32E7C-92D8-408A-BCFB-08CB0A41E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315D68-17F5-4504-9DB9-744F0EC667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1ECCA-28AD-4BD9-96B7-260C2B7BC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0C72F8-2C5C-4B6A-A9B2-9254C20EC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34969E-50AD-4D12-AA15-910AE51A1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303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3346B-4E9A-4D14-A27E-BE0C242D5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66AA7-9CE8-4AAF-A8C1-0BFFA270A1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DB0AF3-EDCA-46E5-9AE3-45B9193A51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F81C8D-E7D1-46E4-A3A1-2446359F4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66F73B-769C-423B-9D2C-4A5BC8F45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8BCAD9-46B4-41F5-907D-89AD0F17B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790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00468-B51A-4950-93F8-5774AD102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1F2936-4DA9-4BB7-A88D-68F77AE19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7ED8B7-1A51-489F-A50D-423B500EF3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E1B03-8741-4F2A-94C2-2BE043FD8A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B22CDA-493F-4FB4-94ED-E17E7988B6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1C4464-A852-45BD-A41C-304102FF7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879FB2-523A-4232-B7DF-2DDF9E3F1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8FCA27-806F-41D9-9C12-3E8227355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152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6A065-098A-4691-954B-1F945198C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00445E-8790-4D4A-BB53-8311468CE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647578-EF7A-4B35-8E43-09C02BBD1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1385E2-189F-4B92-AF2B-0EBBD4A89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788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6FA50C-985E-40F4-9C3D-790A12B6C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9B7D28-0F50-4798-A348-B415FF06C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82BD92-9F64-422A-8204-928969CD9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302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016E5-E7DB-4A13-A655-3F48E7A7D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794CA-50CD-4D70-A3BF-39E22DC2B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E82F2-BF30-4016-B862-EEC9FC2C8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6D2EF5-833D-47B9-994E-556BA2F87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1C3811-E915-4233-8CC3-29E999B12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846CD5-AC69-4E0C-BD45-910C5596D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09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55AD3-1998-4F5F-A7F0-37F470BD0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C5BBE3-4A98-488E-A9D8-57FF2BDC0C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743F3B-FD30-41FF-8061-A91AEB662B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7ADEFC-9298-4B43-8E93-65EDCA990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581EC6-1540-4992-9A89-79D690D6C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3B48A6-BE1E-4445-897D-1569CCAB9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093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8E1D13-7C3D-4789-8B3B-353D3ED5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C3606C-68D7-40CD-BC51-3D0237F24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AA2D9-E554-4D81-9CE0-2ABC1BC40C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F6B49-5AD7-4A1A-B04D-915F77996520}" type="datetimeFigureOut">
              <a:rPr lang="en-US" smtClean="0"/>
              <a:t>5/7/19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DDD37-D17C-4D47-9AAA-05A5ED9AA2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S2-1905118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069568-3CD7-4615-99FC-76C801854B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780BB-67E6-44ED-9523-3E1895206D4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7C4559-34E2-4C4D-8336-6A1F66957D73}"/>
              </a:ext>
            </a:extLst>
          </p:cNvPr>
          <p:cNvSpPr txBox="1"/>
          <p:nvPr userDrawn="1"/>
        </p:nvSpPr>
        <p:spPr>
          <a:xfrm>
            <a:off x="10438514" y="172447"/>
            <a:ext cx="930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S2-1905118</a:t>
            </a:r>
          </a:p>
        </p:txBody>
      </p:sp>
    </p:spTree>
    <p:extLst>
      <p:ext uri="{BB962C8B-B14F-4D97-AF65-F5344CB8AC3E}">
        <p14:creationId xmlns:p14="http://schemas.microsoft.com/office/powerpoint/2010/main" val="345411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28906-6D26-7644-B947-8FD824779E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Making S6b Optional for </a:t>
            </a:r>
            <a:r>
              <a:rPr lang="en-US" dirty="0" err="1"/>
              <a:t>ePDG</a:t>
            </a:r>
            <a:r>
              <a:rPr lang="en-US" dirty="0"/>
              <a:t> connected to 5GS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90849D-353D-B94B-A4F1-CDC8D54D80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Cisco Systems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39842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5E43E-1312-FE49-B7B6-8073561B0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705" y="0"/>
            <a:ext cx="10515600" cy="557561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7967754-9A68-574E-90EA-8D609723A4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83441"/>
              </p:ext>
            </p:extLst>
          </p:nvPr>
        </p:nvGraphicFramePr>
        <p:xfrm>
          <a:off x="294467" y="1100380"/>
          <a:ext cx="5904855" cy="383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Picture" r:id="rId3" imgW="5930900" imgH="3860800" progId="Word.Picture.8">
                  <p:embed/>
                </p:oleObj>
              </mc:Choice>
              <mc:Fallback>
                <p:oleObj name="Picture" r:id="rId3" imgW="5930900" imgH="3860800" progId="Word.Picture.8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BE1C983-05E5-1D48-AA57-22E3929F35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467" y="1100380"/>
                        <a:ext cx="5904855" cy="3836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2D759EF4-69F6-DF46-A3A9-BC18274B3F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09894"/>
              </p:ext>
            </p:extLst>
          </p:nvPr>
        </p:nvGraphicFramePr>
        <p:xfrm>
          <a:off x="6473125" y="1159791"/>
          <a:ext cx="5904855" cy="383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Picture" r:id="rId5" imgW="5930900" imgH="3860800" progId="Word.Picture.8">
                  <p:embed/>
                </p:oleObj>
              </mc:Choice>
              <mc:Fallback>
                <p:oleObj name="Picture" r:id="rId5" imgW="5930900" imgH="3860800" progId="Word.Picture.8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D5B3DFD6-702C-FC48-8652-3CAFEADD10D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3125" y="1159791"/>
                        <a:ext cx="5904855" cy="3836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630239C-087D-C34F-A912-6F6128057B9D}"/>
              </a:ext>
            </a:extLst>
          </p:cNvPr>
          <p:cNvCxnSpPr/>
          <p:nvPr/>
        </p:nvCxnSpPr>
        <p:spPr>
          <a:xfrm>
            <a:off x="6127668" y="819397"/>
            <a:ext cx="0" cy="568828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A4D26AB-E480-104B-9C09-E1BA797C85EE}"/>
              </a:ext>
            </a:extLst>
          </p:cNvPr>
          <p:cNvSpPr txBox="1"/>
          <p:nvPr/>
        </p:nvSpPr>
        <p:spPr>
          <a:xfrm>
            <a:off x="1128156" y="5403273"/>
            <a:ext cx="1992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Rel-15 Architecture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F54599-79D1-5A45-B256-3F0CAD1295CB}"/>
              </a:ext>
            </a:extLst>
          </p:cNvPr>
          <p:cNvSpPr txBox="1"/>
          <p:nvPr/>
        </p:nvSpPr>
        <p:spPr>
          <a:xfrm>
            <a:off x="8240945" y="5064149"/>
            <a:ext cx="1645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Rel-16 Proposal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13FAA25-D59E-0E4C-A7D5-1663F786D162}"/>
              </a:ext>
            </a:extLst>
          </p:cNvPr>
          <p:cNvCxnSpPr/>
          <p:nvPr/>
        </p:nvCxnSpPr>
        <p:spPr>
          <a:xfrm>
            <a:off x="7182592" y="2230581"/>
            <a:ext cx="1781299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ED733E9-686A-A543-B5A8-08358447BE4C}"/>
              </a:ext>
            </a:extLst>
          </p:cNvPr>
          <p:cNvSpPr txBox="1"/>
          <p:nvPr/>
        </p:nvSpPr>
        <p:spPr>
          <a:xfrm>
            <a:off x="6813395" y="5597912"/>
            <a:ext cx="5051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S6b may not be used in all deployments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When S6b is not used,  registration of PGW-C occurs via N10</a:t>
            </a:r>
          </a:p>
        </p:txBody>
      </p:sp>
    </p:spTree>
    <p:extLst>
      <p:ext uri="{BB962C8B-B14F-4D97-AF65-F5344CB8AC3E}">
        <p14:creationId xmlns:p14="http://schemas.microsoft.com/office/powerpoint/2010/main" val="928265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ABBF751C-76C8-4B3A-A6E7-FA9DF4E4C671}"/>
              </a:ext>
            </a:extLst>
          </p:cNvPr>
          <p:cNvCxnSpPr/>
          <p:nvPr/>
        </p:nvCxnSpPr>
        <p:spPr>
          <a:xfrm flipH="1">
            <a:off x="4710198" y="1805854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5B9AFF0C-5C3E-493E-8F91-837D9F8191EF}"/>
              </a:ext>
            </a:extLst>
          </p:cNvPr>
          <p:cNvCxnSpPr/>
          <p:nvPr/>
        </p:nvCxnSpPr>
        <p:spPr>
          <a:xfrm flipH="1">
            <a:off x="3351479" y="1811473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38C5DEC8-1BA7-4731-B693-DBF050EB1D2D}"/>
              </a:ext>
            </a:extLst>
          </p:cNvPr>
          <p:cNvCxnSpPr/>
          <p:nvPr/>
        </p:nvCxnSpPr>
        <p:spPr>
          <a:xfrm flipH="1">
            <a:off x="1973423" y="1811473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63BCE96-A025-4C0D-ABD6-535F21CD6CD3}"/>
              </a:ext>
            </a:extLst>
          </p:cNvPr>
          <p:cNvCxnSpPr>
            <a:stCxn id="5" idx="2"/>
          </p:cNvCxnSpPr>
          <p:nvPr/>
        </p:nvCxnSpPr>
        <p:spPr>
          <a:xfrm flipH="1">
            <a:off x="608270" y="1804067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87081D0-F873-49E1-B0F2-A83C98B81658}"/>
              </a:ext>
            </a:extLst>
          </p:cNvPr>
          <p:cNvSpPr txBox="1"/>
          <p:nvPr/>
        </p:nvSpPr>
        <p:spPr>
          <a:xfrm>
            <a:off x="1935035" y="3965868"/>
            <a:ext cx="4058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AAA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9A505A-97C6-4E68-808C-F0796AA5BBE4}"/>
              </a:ext>
            </a:extLst>
          </p:cNvPr>
          <p:cNvSpPr txBox="1"/>
          <p:nvPr/>
        </p:nvSpPr>
        <p:spPr>
          <a:xfrm>
            <a:off x="1880357" y="2069792"/>
            <a:ext cx="160332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AAR(IMSI,APN,PGW-FQDN)</a:t>
            </a:r>
          </a:p>
          <a:p>
            <a:r>
              <a:rPr lang="en-US" sz="800" i="1" dirty="0">
                <a:solidFill>
                  <a:srgbClr val="0070C0"/>
                </a:solidFill>
              </a:rPr>
              <a:t>(</a:t>
            </a:r>
            <a:r>
              <a:rPr lang="en-US" sz="800" i="1" dirty="0" err="1">
                <a:solidFill>
                  <a:srgbClr val="0070C0"/>
                </a:solidFill>
              </a:rPr>
              <a:t>i.Authorize</a:t>
            </a:r>
            <a:r>
              <a:rPr lang="en-US" sz="800" i="1" dirty="0">
                <a:solidFill>
                  <a:srgbClr val="0070C0"/>
                </a:solidFill>
              </a:rPr>
              <a:t> PDN and </a:t>
            </a:r>
            <a:r>
              <a:rPr lang="en-US" sz="800" i="1" dirty="0" err="1">
                <a:solidFill>
                  <a:srgbClr val="0070C0"/>
                </a:solidFill>
              </a:rPr>
              <a:t>ii.Transfer</a:t>
            </a:r>
            <a:endParaRPr lang="en-US" sz="800" i="1" dirty="0">
              <a:solidFill>
                <a:srgbClr val="0070C0"/>
              </a:solidFill>
            </a:endParaRPr>
          </a:p>
          <a:p>
            <a:r>
              <a:rPr lang="en-US" sz="800" i="1" dirty="0">
                <a:solidFill>
                  <a:srgbClr val="0070C0"/>
                </a:solidFill>
              </a:rPr>
              <a:t>PGW add to HSS)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3343D6-9661-4C1D-8214-899022C56EF2}"/>
              </a:ext>
            </a:extLst>
          </p:cNvPr>
          <p:cNvSpPr txBox="1"/>
          <p:nvPr/>
        </p:nvSpPr>
        <p:spPr>
          <a:xfrm>
            <a:off x="3295427" y="3109320"/>
            <a:ext cx="17043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SAA(APN Configuration Data)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E25814F-7A5D-4A59-972D-D2C8D55C08C6}"/>
              </a:ext>
            </a:extLst>
          </p:cNvPr>
          <p:cNvSpPr txBox="1"/>
          <p:nvPr/>
        </p:nvSpPr>
        <p:spPr>
          <a:xfrm>
            <a:off x="555133" y="1858782"/>
            <a:ext cx="13997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Create Session Request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02518C-73B0-46F1-8F08-10A62A96BE33}"/>
              </a:ext>
            </a:extLst>
          </p:cNvPr>
          <p:cNvSpPr txBox="1"/>
          <p:nvPr/>
        </p:nvSpPr>
        <p:spPr>
          <a:xfrm>
            <a:off x="341210" y="1527068"/>
            <a:ext cx="534121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/>
              <a:t>ePDG</a:t>
            </a:r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054229-28A6-4592-A28D-7FD8AA7CAFD2}"/>
              </a:ext>
            </a:extLst>
          </p:cNvPr>
          <p:cNvSpPr txBox="1"/>
          <p:nvPr/>
        </p:nvSpPr>
        <p:spPr>
          <a:xfrm>
            <a:off x="1662993" y="1360017"/>
            <a:ext cx="62639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SMF+</a:t>
            </a:r>
          </a:p>
          <a:p>
            <a:r>
              <a:rPr lang="en-US" sz="1200" dirty="0"/>
              <a:t>PGW-C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A2C927-EF9C-4C44-863E-C57B4211F702}"/>
              </a:ext>
            </a:extLst>
          </p:cNvPr>
          <p:cNvSpPr txBox="1"/>
          <p:nvPr/>
        </p:nvSpPr>
        <p:spPr>
          <a:xfrm>
            <a:off x="3127631" y="1527067"/>
            <a:ext cx="453970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AAA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8B17E8-156D-4FF5-ABC7-7C0604682553}"/>
              </a:ext>
            </a:extLst>
          </p:cNvPr>
          <p:cNvSpPr txBox="1"/>
          <p:nvPr/>
        </p:nvSpPr>
        <p:spPr>
          <a:xfrm>
            <a:off x="4425221" y="1351399"/>
            <a:ext cx="58702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UDM+</a:t>
            </a:r>
          </a:p>
          <a:p>
            <a:r>
              <a:rPr lang="en-US" sz="1200" dirty="0"/>
              <a:t>HSS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68819F9-2CB4-45E6-8797-4C6426A5A592}"/>
              </a:ext>
            </a:extLst>
          </p:cNvPr>
          <p:cNvCxnSpPr/>
          <p:nvPr/>
        </p:nvCxnSpPr>
        <p:spPr>
          <a:xfrm>
            <a:off x="608270" y="2061043"/>
            <a:ext cx="13712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0AA12BA-A20D-427E-BCF0-CF868DB437D1}"/>
              </a:ext>
            </a:extLst>
          </p:cNvPr>
          <p:cNvCxnSpPr/>
          <p:nvPr/>
        </p:nvCxnSpPr>
        <p:spPr>
          <a:xfrm>
            <a:off x="1987611" y="4168129"/>
            <a:ext cx="1371231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161A524-EC6D-4602-9F23-C23317CC3428}"/>
              </a:ext>
            </a:extLst>
          </p:cNvPr>
          <p:cNvCxnSpPr/>
          <p:nvPr/>
        </p:nvCxnSpPr>
        <p:spPr>
          <a:xfrm>
            <a:off x="3351479" y="2858253"/>
            <a:ext cx="13712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7A28CFEA-165F-4C26-8A71-0D43E82AB9AE}"/>
              </a:ext>
            </a:extLst>
          </p:cNvPr>
          <p:cNvSpPr txBox="1"/>
          <p:nvPr/>
        </p:nvSpPr>
        <p:spPr>
          <a:xfrm>
            <a:off x="3295427" y="2617885"/>
            <a:ext cx="15888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SAR(IMSI,APN,PGW-FQDN)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0EBFE6F-EDBE-425C-BEFB-65A0A54AAB62}"/>
              </a:ext>
            </a:extLst>
          </p:cNvPr>
          <p:cNvCxnSpPr/>
          <p:nvPr/>
        </p:nvCxnSpPr>
        <p:spPr>
          <a:xfrm>
            <a:off x="3351479" y="3314515"/>
            <a:ext cx="1371231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9B8F693-E0C3-4E25-AE47-454EB09B0BB7}"/>
              </a:ext>
            </a:extLst>
          </p:cNvPr>
          <p:cNvSpPr txBox="1"/>
          <p:nvPr/>
        </p:nvSpPr>
        <p:spPr>
          <a:xfrm>
            <a:off x="2748589" y="3452276"/>
            <a:ext cx="1146468" cy="40011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rgbClr val="0070C0"/>
                </a:solidFill>
              </a:rPr>
              <a:t>Is user Authorized</a:t>
            </a:r>
          </a:p>
          <a:p>
            <a:r>
              <a:rPr lang="en-US" sz="1000" b="1" dirty="0">
                <a:solidFill>
                  <a:srgbClr val="0070C0"/>
                </a:solidFill>
              </a:rPr>
              <a:t>For the APN?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27E299F-5D6D-45A4-A36F-F3B57C9E3AD0}"/>
              </a:ext>
            </a:extLst>
          </p:cNvPr>
          <p:cNvSpPr txBox="1"/>
          <p:nvPr/>
        </p:nvSpPr>
        <p:spPr>
          <a:xfrm>
            <a:off x="574688" y="4282185"/>
            <a:ext cx="14734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Create Session Response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A4929D9-472D-4912-98C7-0C02FBFA7A70}"/>
              </a:ext>
            </a:extLst>
          </p:cNvPr>
          <p:cNvCxnSpPr/>
          <p:nvPr/>
        </p:nvCxnSpPr>
        <p:spPr>
          <a:xfrm>
            <a:off x="627825" y="4484446"/>
            <a:ext cx="1371231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8A50E61D-CDC6-4977-8AA6-FA3D172AE05C}"/>
              </a:ext>
            </a:extLst>
          </p:cNvPr>
          <p:cNvSpPr txBox="1"/>
          <p:nvPr/>
        </p:nvSpPr>
        <p:spPr>
          <a:xfrm>
            <a:off x="9084186" y="1960463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</a:rPr>
              <a:t>Nudm_SDM_Get</a:t>
            </a:r>
            <a:r>
              <a:rPr lang="en-US" sz="1000" dirty="0">
                <a:solidFill>
                  <a:srgbClr val="0070C0"/>
                </a:solidFill>
              </a:rPr>
              <a:t> Request </a:t>
            </a:r>
          </a:p>
          <a:p>
            <a:r>
              <a:rPr lang="en-US" sz="800" i="1" dirty="0">
                <a:solidFill>
                  <a:srgbClr val="0070C0"/>
                </a:solidFill>
              </a:rPr>
              <a:t>(</a:t>
            </a:r>
            <a:r>
              <a:rPr lang="en-US" sz="800" i="1" dirty="0" err="1">
                <a:solidFill>
                  <a:srgbClr val="0070C0"/>
                </a:solidFill>
              </a:rPr>
              <a:t>i.Fetch</a:t>
            </a:r>
            <a:r>
              <a:rPr lang="en-US" sz="800" i="1" dirty="0">
                <a:solidFill>
                  <a:srgbClr val="0070C0"/>
                </a:solidFill>
              </a:rPr>
              <a:t> SM Subscription Data)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816175A-123B-4ACE-8C37-3A5021DF4680}"/>
              </a:ext>
            </a:extLst>
          </p:cNvPr>
          <p:cNvSpPr txBox="1"/>
          <p:nvPr/>
        </p:nvSpPr>
        <p:spPr>
          <a:xfrm>
            <a:off x="6976449" y="1758247"/>
            <a:ext cx="13997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Create Session Request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D60DFCF-9DE6-4E7C-8514-4B80EB393CB8}"/>
              </a:ext>
            </a:extLst>
          </p:cNvPr>
          <p:cNvSpPr txBox="1"/>
          <p:nvPr/>
        </p:nvSpPr>
        <p:spPr>
          <a:xfrm>
            <a:off x="6762526" y="1426533"/>
            <a:ext cx="534121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/>
              <a:t>ePDG</a:t>
            </a:r>
            <a:endParaRPr lang="en-US" sz="12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2762D61-C84E-48C8-BB3C-32A9B8FF9CEE}"/>
              </a:ext>
            </a:extLst>
          </p:cNvPr>
          <p:cNvSpPr txBox="1"/>
          <p:nvPr/>
        </p:nvSpPr>
        <p:spPr>
          <a:xfrm>
            <a:off x="9548947" y="1426532"/>
            <a:ext cx="453970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AAA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5549189-28BE-4424-99DB-A94167F7FE88}"/>
              </a:ext>
            </a:extLst>
          </p:cNvPr>
          <p:cNvCxnSpPr/>
          <p:nvPr/>
        </p:nvCxnSpPr>
        <p:spPr>
          <a:xfrm>
            <a:off x="7020794" y="1960508"/>
            <a:ext cx="13712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80ED001-1240-43DD-B2EE-5259CD391F26}"/>
              </a:ext>
            </a:extLst>
          </p:cNvPr>
          <p:cNvSpPr txBox="1"/>
          <p:nvPr/>
        </p:nvSpPr>
        <p:spPr>
          <a:xfrm>
            <a:off x="6996004" y="4128895"/>
            <a:ext cx="14734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Create Session Response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C7D46C5-A53D-4B77-86C1-F4D2F0477331}"/>
              </a:ext>
            </a:extLst>
          </p:cNvPr>
          <p:cNvCxnSpPr/>
          <p:nvPr/>
        </p:nvCxnSpPr>
        <p:spPr>
          <a:xfrm>
            <a:off x="7022765" y="4331156"/>
            <a:ext cx="1371231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73000013-78C5-455A-86A6-DE993307A444}"/>
              </a:ext>
            </a:extLst>
          </p:cNvPr>
          <p:cNvCxnSpPr/>
          <p:nvPr/>
        </p:nvCxnSpPr>
        <p:spPr>
          <a:xfrm>
            <a:off x="1980248" y="2535691"/>
            <a:ext cx="1371231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404B6CDF-5FB2-487A-BEB7-3891A04A5EC8}"/>
              </a:ext>
            </a:extLst>
          </p:cNvPr>
          <p:cNvCxnSpPr>
            <a:cxnSpLocks/>
          </p:cNvCxnSpPr>
          <p:nvPr/>
        </p:nvCxnSpPr>
        <p:spPr>
          <a:xfrm>
            <a:off x="8437233" y="2332714"/>
            <a:ext cx="2706793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A2CBD0EC-8C83-4E9C-8E9B-17E7D57C35EF}"/>
              </a:ext>
            </a:extLst>
          </p:cNvPr>
          <p:cNvSpPr txBox="1"/>
          <p:nvPr/>
        </p:nvSpPr>
        <p:spPr>
          <a:xfrm>
            <a:off x="9084186" y="2477058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</a:rPr>
              <a:t>Nudm_SDM_Get</a:t>
            </a:r>
            <a:r>
              <a:rPr lang="en-US" sz="1000" dirty="0">
                <a:solidFill>
                  <a:srgbClr val="0070C0"/>
                </a:solidFill>
              </a:rPr>
              <a:t> Response </a:t>
            </a:r>
          </a:p>
          <a:p>
            <a:r>
              <a:rPr lang="en-US" sz="800" i="1" dirty="0">
                <a:solidFill>
                  <a:srgbClr val="0070C0"/>
                </a:solidFill>
              </a:rPr>
              <a:t>(</a:t>
            </a:r>
            <a:r>
              <a:rPr lang="en-US" sz="800" i="1" dirty="0" err="1">
                <a:solidFill>
                  <a:srgbClr val="0070C0"/>
                </a:solidFill>
              </a:rPr>
              <a:t>SessionManagementSubscriptionData</a:t>
            </a:r>
            <a:r>
              <a:rPr lang="en-US" sz="800" i="1" dirty="0">
                <a:solidFill>
                  <a:srgbClr val="0070C0"/>
                </a:solidFill>
              </a:rPr>
              <a:t>)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3104D14-9F52-4B65-BB68-14AD9EEE24FE}"/>
              </a:ext>
            </a:extLst>
          </p:cNvPr>
          <p:cNvCxnSpPr>
            <a:cxnSpLocks/>
          </p:cNvCxnSpPr>
          <p:nvPr/>
        </p:nvCxnSpPr>
        <p:spPr>
          <a:xfrm>
            <a:off x="8426761" y="2849307"/>
            <a:ext cx="2706793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C73D0ED6-6840-405A-A005-41F4545F935D}"/>
              </a:ext>
            </a:extLst>
          </p:cNvPr>
          <p:cNvCxnSpPr>
            <a:cxnSpLocks/>
          </p:cNvCxnSpPr>
          <p:nvPr/>
        </p:nvCxnSpPr>
        <p:spPr>
          <a:xfrm>
            <a:off x="8406023" y="3629408"/>
            <a:ext cx="2765888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163B643A-DFD2-496E-A8E8-4C4C0A630DEA}"/>
              </a:ext>
            </a:extLst>
          </p:cNvPr>
          <p:cNvSpPr txBox="1"/>
          <p:nvPr/>
        </p:nvSpPr>
        <p:spPr>
          <a:xfrm>
            <a:off x="8708396" y="3896843"/>
            <a:ext cx="21403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Nudm_UECM_Registration Response </a:t>
            </a: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D81657E6-9465-4819-8661-7BA4D38F1635}"/>
              </a:ext>
            </a:extLst>
          </p:cNvPr>
          <p:cNvCxnSpPr>
            <a:cxnSpLocks/>
          </p:cNvCxnSpPr>
          <p:nvPr/>
        </p:nvCxnSpPr>
        <p:spPr>
          <a:xfrm>
            <a:off x="8404343" y="4102036"/>
            <a:ext cx="2774537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>
            <a:extLst>
              <a:ext uri="{FF2B5EF4-FFF2-40B4-BE49-F238E27FC236}">
                <a16:creationId xmlns:a16="http://schemas.microsoft.com/office/drawing/2014/main" id="{7B5A51D8-72CF-4A03-A3EE-6BA0A70F6A90}"/>
              </a:ext>
            </a:extLst>
          </p:cNvPr>
          <p:cNvSpPr txBox="1"/>
          <p:nvPr/>
        </p:nvSpPr>
        <p:spPr>
          <a:xfrm>
            <a:off x="1543375" y="800033"/>
            <a:ext cx="2455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Create Session with S6b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1CCB0F3-8DB7-4F5B-AC4D-60DE1F3CDB3D}"/>
              </a:ext>
            </a:extLst>
          </p:cNvPr>
          <p:cNvSpPr txBox="1"/>
          <p:nvPr/>
        </p:nvSpPr>
        <p:spPr>
          <a:xfrm>
            <a:off x="7871688" y="728339"/>
            <a:ext cx="2491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Create Session with N10</a:t>
            </a: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29D0286F-5B39-4374-BB26-0C56CC1E57D5}"/>
              </a:ext>
            </a:extLst>
          </p:cNvPr>
          <p:cNvCxnSpPr>
            <a:cxnSpLocks/>
          </p:cNvCxnSpPr>
          <p:nvPr/>
        </p:nvCxnSpPr>
        <p:spPr>
          <a:xfrm>
            <a:off x="5911365" y="1137424"/>
            <a:ext cx="0" cy="4583152"/>
          </a:xfrm>
          <a:prstGeom prst="line">
            <a:avLst/>
          </a:prstGeom>
          <a:ln w="381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F746F266-5EBE-46C7-82B4-A284A1125084}"/>
              </a:ext>
            </a:extLst>
          </p:cNvPr>
          <p:cNvCxnSpPr/>
          <p:nvPr/>
        </p:nvCxnSpPr>
        <p:spPr>
          <a:xfrm flipH="1">
            <a:off x="7003017" y="1693409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360C1F46-AF51-45F9-B4AB-A66D08A9C1FB}"/>
              </a:ext>
            </a:extLst>
          </p:cNvPr>
          <p:cNvCxnSpPr/>
          <p:nvPr/>
        </p:nvCxnSpPr>
        <p:spPr>
          <a:xfrm flipH="1">
            <a:off x="8402758" y="1705275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075DD6C6-603D-4BA0-8B4B-3A82F6E30EB9}"/>
              </a:ext>
            </a:extLst>
          </p:cNvPr>
          <p:cNvCxnSpPr/>
          <p:nvPr/>
        </p:nvCxnSpPr>
        <p:spPr>
          <a:xfrm flipH="1">
            <a:off x="9746534" y="1714510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7A029E8B-E414-440B-A223-240D0BB539C8}"/>
              </a:ext>
            </a:extLst>
          </p:cNvPr>
          <p:cNvCxnSpPr/>
          <p:nvPr/>
        </p:nvCxnSpPr>
        <p:spPr>
          <a:xfrm flipH="1">
            <a:off x="11178880" y="1707285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428791E-5224-49A0-854C-9D3675173AB8}"/>
              </a:ext>
            </a:extLst>
          </p:cNvPr>
          <p:cNvSpPr txBox="1"/>
          <p:nvPr/>
        </p:nvSpPr>
        <p:spPr>
          <a:xfrm>
            <a:off x="7667105" y="4707680"/>
            <a:ext cx="3400641" cy="1815882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A new IE </a:t>
            </a:r>
            <a:r>
              <a:rPr lang="en-US" sz="1400" i="1" dirty="0">
                <a:solidFill>
                  <a:srgbClr val="0070C0"/>
                </a:solidFill>
              </a:rPr>
              <a:t>‘</a:t>
            </a:r>
            <a:r>
              <a:rPr lang="en-US" sz="1400" i="1" dirty="0">
                <a:solidFill>
                  <a:srgbClr val="FF0000"/>
                </a:solidFill>
              </a:rPr>
              <a:t>Indication about </a:t>
            </a:r>
            <a:r>
              <a:rPr lang="en-US" sz="1400" i="1" dirty="0" err="1">
                <a:solidFill>
                  <a:srgbClr val="FF0000"/>
                </a:solidFill>
              </a:rPr>
              <a:t>ePDG</a:t>
            </a:r>
            <a:r>
              <a:rPr lang="en-US" sz="1400" i="1" dirty="0">
                <a:solidFill>
                  <a:srgbClr val="FF0000"/>
                </a:solidFill>
              </a:rPr>
              <a:t> access</a:t>
            </a:r>
            <a:r>
              <a:rPr lang="en-US" sz="1400" i="1" dirty="0">
                <a:solidFill>
                  <a:schemeClr val="accent6">
                    <a:lumMod val="75000"/>
                  </a:schemeClr>
                </a:solidFill>
              </a:rPr>
              <a:t>’ </a:t>
            </a:r>
            <a:r>
              <a:rPr lang="en-US" sz="1400" dirty="0"/>
              <a:t>is proposed in </a:t>
            </a:r>
            <a:r>
              <a:rPr lang="en-US" sz="1400" dirty="0" err="1"/>
              <a:t>Nudm_UECM_Registration</a:t>
            </a:r>
            <a:r>
              <a:rPr lang="en-US" sz="1400" dirty="0"/>
              <a:t> Request. </a:t>
            </a:r>
          </a:p>
          <a:p>
            <a:endParaRPr lang="en-US" sz="1400" dirty="0"/>
          </a:p>
          <a:p>
            <a:r>
              <a:rPr lang="en-US" sz="1400" dirty="0"/>
              <a:t>Presence of this IE would  enable UDM+HSS to suppress notification of updated APN and PDN GW identity information to the AAA Server.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DB90478-EE5F-4AD5-A2EC-E46F463BB3F4}"/>
              </a:ext>
            </a:extLst>
          </p:cNvPr>
          <p:cNvSpPr txBox="1"/>
          <p:nvPr/>
        </p:nvSpPr>
        <p:spPr>
          <a:xfrm>
            <a:off x="8782135" y="3418233"/>
            <a:ext cx="206659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Nudm_UECM_Registration Request </a:t>
            </a:r>
          </a:p>
          <a:p>
            <a:r>
              <a:rPr lang="en-US" sz="800" i="1" dirty="0">
                <a:solidFill>
                  <a:srgbClr val="0070C0"/>
                </a:solidFill>
              </a:rPr>
              <a:t>(</a:t>
            </a:r>
            <a:r>
              <a:rPr lang="en-US" sz="800" i="1" dirty="0" err="1">
                <a:solidFill>
                  <a:srgbClr val="0070C0"/>
                </a:solidFill>
              </a:rPr>
              <a:t>ii.PGW</a:t>
            </a:r>
            <a:r>
              <a:rPr lang="en-US" sz="800" i="1" dirty="0">
                <a:solidFill>
                  <a:srgbClr val="0070C0"/>
                </a:solidFill>
              </a:rPr>
              <a:t> FQDN, P-CSCF Rest. </a:t>
            </a:r>
            <a:r>
              <a:rPr lang="en-US" sz="800" i="1" dirty="0" err="1">
                <a:solidFill>
                  <a:srgbClr val="0070C0"/>
                </a:solidFill>
              </a:rPr>
              <a:t>Notif</a:t>
            </a:r>
            <a:r>
              <a:rPr lang="en-US" sz="800" i="1" dirty="0">
                <a:solidFill>
                  <a:srgbClr val="0070C0"/>
                </a:solidFill>
              </a:rPr>
              <a:t>. URI, </a:t>
            </a:r>
          </a:p>
          <a:p>
            <a:r>
              <a:rPr lang="en-US" sz="800" i="1" dirty="0">
                <a:solidFill>
                  <a:srgbClr val="FF0000"/>
                </a:solidFill>
              </a:rPr>
              <a:t>Indication about </a:t>
            </a:r>
            <a:r>
              <a:rPr lang="en-US" sz="800" i="1" dirty="0" err="1">
                <a:solidFill>
                  <a:srgbClr val="FF0000"/>
                </a:solidFill>
              </a:rPr>
              <a:t>ePDG</a:t>
            </a:r>
            <a:r>
              <a:rPr lang="en-US" sz="800" i="1" dirty="0">
                <a:solidFill>
                  <a:srgbClr val="FF0000"/>
                </a:solidFill>
              </a:rPr>
              <a:t> access</a:t>
            </a:r>
            <a:r>
              <a:rPr lang="en-US" sz="800" i="1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08FE975-E2B7-4D42-A1A0-1D894B9E9546}"/>
              </a:ext>
            </a:extLst>
          </p:cNvPr>
          <p:cNvSpPr txBox="1"/>
          <p:nvPr/>
        </p:nvSpPr>
        <p:spPr>
          <a:xfrm>
            <a:off x="8102602" y="1242379"/>
            <a:ext cx="62639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SMF+</a:t>
            </a:r>
          </a:p>
          <a:p>
            <a:r>
              <a:rPr lang="en-US" sz="1200" dirty="0"/>
              <a:t>PGW-C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9C026B4E-B546-4A04-AC4B-83DEE8461C69}"/>
              </a:ext>
            </a:extLst>
          </p:cNvPr>
          <p:cNvSpPr txBox="1"/>
          <p:nvPr/>
        </p:nvSpPr>
        <p:spPr>
          <a:xfrm>
            <a:off x="10885984" y="1237920"/>
            <a:ext cx="58702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UDM+</a:t>
            </a:r>
          </a:p>
          <a:p>
            <a:r>
              <a:rPr lang="en-US" sz="1200" dirty="0"/>
              <a:t>HSS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C8694168-3036-DC45-B196-37B1A27D35EB}"/>
              </a:ext>
            </a:extLst>
          </p:cNvPr>
          <p:cNvSpPr txBox="1">
            <a:spLocks/>
          </p:cNvSpPr>
          <p:nvPr/>
        </p:nvSpPr>
        <p:spPr>
          <a:xfrm>
            <a:off x="791705" y="0"/>
            <a:ext cx="10515600" cy="5575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/>
              <a:t>Flow-1: Registration of PGW-C in HSS+UDM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EA6989F-56A6-2B47-B198-85824353ED93}"/>
              </a:ext>
            </a:extLst>
          </p:cNvPr>
          <p:cNvSpPr/>
          <p:nvPr/>
        </p:nvSpPr>
        <p:spPr>
          <a:xfrm>
            <a:off x="7805854" y="2007220"/>
            <a:ext cx="3858322" cy="2196790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16022D4-35C0-41D7-AF2E-BF32730BDB15}"/>
              </a:ext>
            </a:extLst>
          </p:cNvPr>
          <p:cNvSpPr txBox="1"/>
          <p:nvPr/>
        </p:nvSpPr>
        <p:spPr>
          <a:xfrm>
            <a:off x="7866123" y="3032897"/>
            <a:ext cx="1188146" cy="40011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sz="1000" b="1" dirty="0">
                <a:solidFill>
                  <a:srgbClr val="0070C0"/>
                </a:solidFill>
              </a:rPr>
              <a:t>Is user Authorized</a:t>
            </a:r>
          </a:p>
          <a:p>
            <a:r>
              <a:rPr lang="en-US" sz="1000" b="1" dirty="0">
                <a:solidFill>
                  <a:srgbClr val="0070C0"/>
                </a:solidFill>
              </a:rPr>
              <a:t>For the DNN/APN?</a:t>
            </a:r>
          </a:p>
        </p:txBody>
      </p:sp>
    </p:spTree>
    <p:extLst>
      <p:ext uri="{BB962C8B-B14F-4D97-AF65-F5344CB8AC3E}">
        <p14:creationId xmlns:p14="http://schemas.microsoft.com/office/powerpoint/2010/main" val="970732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1C0A6FAF-263B-4246-96BA-AF77A162C8A0}"/>
              </a:ext>
            </a:extLst>
          </p:cNvPr>
          <p:cNvCxnSpPr/>
          <p:nvPr/>
        </p:nvCxnSpPr>
        <p:spPr>
          <a:xfrm flipH="1">
            <a:off x="10976127" y="1832553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48C187DE-1C81-4BD2-9005-BBC5B74EB26D}"/>
              </a:ext>
            </a:extLst>
          </p:cNvPr>
          <p:cNvCxnSpPr/>
          <p:nvPr/>
        </p:nvCxnSpPr>
        <p:spPr>
          <a:xfrm flipH="1">
            <a:off x="9603927" y="1810174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20CAB3AF-81CE-446E-9DBE-4D919EC81495}"/>
              </a:ext>
            </a:extLst>
          </p:cNvPr>
          <p:cNvCxnSpPr/>
          <p:nvPr/>
        </p:nvCxnSpPr>
        <p:spPr>
          <a:xfrm flipH="1">
            <a:off x="8226942" y="1820739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81C83B43-0EED-4FDB-A10C-7700AA15C2A7}"/>
              </a:ext>
            </a:extLst>
          </p:cNvPr>
          <p:cNvCxnSpPr/>
          <p:nvPr/>
        </p:nvCxnSpPr>
        <p:spPr>
          <a:xfrm flipH="1">
            <a:off x="6861077" y="1829531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EB35CF81-A45D-45CB-8236-D3CF5520E2A0}"/>
              </a:ext>
            </a:extLst>
          </p:cNvPr>
          <p:cNvCxnSpPr/>
          <p:nvPr/>
        </p:nvCxnSpPr>
        <p:spPr>
          <a:xfrm flipH="1">
            <a:off x="4574059" y="1812500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955B8B32-19EA-46BF-BFC6-414C7AF653CB}"/>
              </a:ext>
            </a:extLst>
          </p:cNvPr>
          <p:cNvCxnSpPr/>
          <p:nvPr/>
        </p:nvCxnSpPr>
        <p:spPr>
          <a:xfrm flipH="1">
            <a:off x="3201155" y="1819826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50751B69-56D3-480B-A5B5-6D624A580C95}"/>
              </a:ext>
            </a:extLst>
          </p:cNvPr>
          <p:cNvCxnSpPr/>
          <p:nvPr/>
        </p:nvCxnSpPr>
        <p:spPr>
          <a:xfrm flipH="1">
            <a:off x="1819837" y="1829531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471A1BA4-E025-4451-9506-01880B49444A}"/>
              </a:ext>
            </a:extLst>
          </p:cNvPr>
          <p:cNvCxnSpPr/>
          <p:nvPr/>
        </p:nvCxnSpPr>
        <p:spPr>
          <a:xfrm flipH="1">
            <a:off x="458801" y="1835596"/>
            <a:ext cx="1" cy="27715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82E20892-CDA3-4030-8853-7270EAAE241E}"/>
              </a:ext>
            </a:extLst>
          </p:cNvPr>
          <p:cNvSpPr txBox="1"/>
          <p:nvPr/>
        </p:nvSpPr>
        <p:spPr>
          <a:xfrm>
            <a:off x="2230704" y="3336122"/>
            <a:ext cx="3754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STR</a:t>
            </a:r>
            <a:endParaRPr lang="en-US" sz="800" i="1" dirty="0">
              <a:solidFill>
                <a:srgbClr val="0070C0"/>
              </a:solidFill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5D6F469-9C18-4B5A-9BEF-3FFD609E5C7F}"/>
              </a:ext>
            </a:extLst>
          </p:cNvPr>
          <p:cNvSpPr txBox="1"/>
          <p:nvPr/>
        </p:nvSpPr>
        <p:spPr>
          <a:xfrm>
            <a:off x="399766" y="3146207"/>
            <a:ext cx="13965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Delete Session Request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5BB5C51-4913-4833-833C-EC5901C625E8}"/>
              </a:ext>
            </a:extLst>
          </p:cNvPr>
          <p:cNvSpPr txBox="1"/>
          <p:nvPr/>
        </p:nvSpPr>
        <p:spPr>
          <a:xfrm>
            <a:off x="185843" y="1542828"/>
            <a:ext cx="534121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/>
              <a:t>ePDG</a:t>
            </a:r>
            <a:endParaRPr lang="en-US" sz="12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3A501E-6ED0-400E-B86D-E2022D15CAAE}"/>
              </a:ext>
            </a:extLst>
          </p:cNvPr>
          <p:cNvSpPr txBox="1"/>
          <p:nvPr/>
        </p:nvSpPr>
        <p:spPr>
          <a:xfrm>
            <a:off x="2972264" y="1542827"/>
            <a:ext cx="453970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AAA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C220ED99-C6EE-45C8-8734-DD3CE97BA1C8}"/>
              </a:ext>
            </a:extLst>
          </p:cNvPr>
          <p:cNvCxnSpPr/>
          <p:nvPr/>
        </p:nvCxnSpPr>
        <p:spPr>
          <a:xfrm>
            <a:off x="452903" y="3348468"/>
            <a:ext cx="13712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D5646C24-748F-42A0-8CF5-009E1A91AC80}"/>
              </a:ext>
            </a:extLst>
          </p:cNvPr>
          <p:cNvSpPr txBox="1"/>
          <p:nvPr/>
        </p:nvSpPr>
        <p:spPr>
          <a:xfrm>
            <a:off x="419321" y="4082843"/>
            <a:ext cx="14702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Delete Session Response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E25A8876-797E-4ADF-8EA8-0CACB746B9BE}"/>
              </a:ext>
            </a:extLst>
          </p:cNvPr>
          <p:cNvCxnSpPr/>
          <p:nvPr/>
        </p:nvCxnSpPr>
        <p:spPr>
          <a:xfrm>
            <a:off x="446082" y="4320272"/>
            <a:ext cx="1371231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8F3CDF12-6815-4D60-B01E-AEF8E4A46A9D}"/>
              </a:ext>
            </a:extLst>
          </p:cNvPr>
          <p:cNvCxnSpPr/>
          <p:nvPr/>
        </p:nvCxnSpPr>
        <p:spPr>
          <a:xfrm>
            <a:off x="1824881" y="3541761"/>
            <a:ext cx="1371231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2086D767-5DA1-48C6-BAEF-E097A204FFDC}"/>
              </a:ext>
            </a:extLst>
          </p:cNvPr>
          <p:cNvSpPr txBox="1"/>
          <p:nvPr/>
        </p:nvSpPr>
        <p:spPr>
          <a:xfrm>
            <a:off x="2230704" y="3875144"/>
            <a:ext cx="3802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STA</a:t>
            </a:r>
            <a:endParaRPr lang="en-US" sz="800" i="1" dirty="0">
              <a:solidFill>
                <a:srgbClr val="0070C0"/>
              </a:solidFill>
            </a:endParaRP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F90D8A7C-DD9C-459E-BDD6-EC5F0B7C0F3F}"/>
              </a:ext>
            </a:extLst>
          </p:cNvPr>
          <p:cNvCxnSpPr/>
          <p:nvPr/>
        </p:nvCxnSpPr>
        <p:spPr>
          <a:xfrm>
            <a:off x="1824881" y="4064815"/>
            <a:ext cx="1371231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4858E7F9-F4BF-4550-8ADE-BE328A2A716A}"/>
              </a:ext>
            </a:extLst>
          </p:cNvPr>
          <p:cNvSpPr txBox="1"/>
          <p:nvPr/>
        </p:nvSpPr>
        <p:spPr>
          <a:xfrm>
            <a:off x="1453041" y="2157885"/>
            <a:ext cx="3754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STR</a:t>
            </a:r>
            <a:endParaRPr lang="en-US" sz="800" i="1" dirty="0">
              <a:solidFill>
                <a:srgbClr val="0070C0"/>
              </a:solidFill>
            </a:endParaRP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F400BEA1-FA29-4F32-B91E-05383FD6D44E}"/>
              </a:ext>
            </a:extLst>
          </p:cNvPr>
          <p:cNvCxnSpPr>
            <a:cxnSpLocks/>
          </p:cNvCxnSpPr>
          <p:nvPr/>
        </p:nvCxnSpPr>
        <p:spPr>
          <a:xfrm>
            <a:off x="464055" y="2359046"/>
            <a:ext cx="2756470" cy="0"/>
          </a:xfrm>
          <a:prstGeom prst="straightConnector1">
            <a:avLst/>
          </a:prstGeom>
          <a:ln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5001B20A-A338-4EAD-8068-DD85CE15759A}"/>
              </a:ext>
            </a:extLst>
          </p:cNvPr>
          <p:cNvSpPr txBox="1"/>
          <p:nvPr/>
        </p:nvSpPr>
        <p:spPr>
          <a:xfrm>
            <a:off x="1482191" y="2545649"/>
            <a:ext cx="3802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STA</a:t>
            </a:r>
            <a:endParaRPr lang="en-US" sz="800" i="1" dirty="0">
              <a:solidFill>
                <a:srgbClr val="0070C0"/>
              </a:solidFill>
            </a:endParaRP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0F53E5BE-14CC-4A99-AD87-C594224E2AEC}"/>
              </a:ext>
            </a:extLst>
          </p:cNvPr>
          <p:cNvCxnSpPr>
            <a:cxnSpLocks/>
          </p:cNvCxnSpPr>
          <p:nvPr/>
        </p:nvCxnSpPr>
        <p:spPr>
          <a:xfrm>
            <a:off x="466415" y="2758144"/>
            <a:ext cx="2756470" cy="0"/>
          </a:xfrm>
          <a:prstGeom prst="straightConnector1">
            <a:avLst/>
          </a:prstGeom>
          <a:ln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B0BF5B09-7620-4441-93F1-27123A25F522}"/>
              </a:ext>
            </a:extLst>
          </p:cNvPr>
          <p:cNvSpPr txBox="1"/>
          <p:nvPr/>
        </p:nvSpPr>
        <p:spPr>
          <a:xfrm>
            <a:off x="3608404" y="3416423"/>
            <a:ext cx="3866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SAR</a:t>
            </a:r>
            <a:endParaRPr lang="en-US" sz="800" i="1" dirty="0">
              <a:solidFill>
                <a:srgbClr val="0070C0"/>
              </a:solidFill>
            </a:endParaRP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3B430AC6-1400-4370-AC2A-3AFC665EECBC}"/>
              </a:ext>
            </a:extLst>
          </p:cNvPr>
          <p:cNvCxnSpPr/>
          <p:nvPr/>
        </p:nvCxnSpPr>
        <p:spPr>
          <a:xfrm>
            <a:off x="3202010" y="3640762"/>
            <a:ext cx="1371231" cy="0"/>
          </a:xfrm>
          <a:prstGeom prst="straightConnector1">
            <a:avLst/>
          </a:prstGeom>
          <a:ln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8A19C7ED-CE53-4A01-AF3E-F192FDC48273}"/>
              </a:ext>
            </a:extLst>
          </p:cNvPr>
          <p:cNvSpPr txBox="1"/>
          <p:nvPr/>
        </p:nvSpPr>
        <p:spPr>
          <a:xfrm>
            <a:off x="3608005" y="3704481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SAA</a:t>
            </a:r>
            <a:endParaRPr lang="en-US" sz="800" i="1" dirty="0">
              <a:solidFill>
                <a:srgbClr val="0070C0"/>
              </a:solidFill>
            </a:endParaRPr>
          </a:p>
        </p:txBody>
      </p: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DA5C5A7B-452D-40C4-817A-758224F508B4}"/>
              </a:ext>
            </a:extLst>
          </p:cNvPr>
          <p:cNvCxnSpPr/>
          <p:nvPr/>
        </p:nvCxnSpPr>
        <p:spPr>
          <a:xfrm>
            <a:off x="3202010" y="3918490"/>
            <a:ext cx="1371231" cy="0"/>
          </a:xfrm>
          <a:prstGeom prst="straightConnector1">
            <a:avLst/>
          </a:prstGeom>
          <a:ln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F5E1A0E4-46B6-4FB7-99EC-BB98D2A9F4EB}"/>
              </a:ext>
            </a:extLst>
          </p:cNvPr>
          <p:cNvSpPr txBox="1"/>
          <p:nvPr/>
        </p:nvSpPr>
        <p:spPr>
          <a:xfrm>
            <a:off x="8669069" y="3449994"/>
            <a:ext cx="2209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</a:rPr>
              <a:t>Nudm_UECM_DeRegistration</a:t>
            </a:r>
            <a:r>
              <a:rPr lang="en-US" sz="1000" dirty="0">
                <a:solidFill>
                  <a:srgbClr val="0070C0"/>
                </a:solidFill>
              </a:rPr>
              <a:t> Request </a:t>
            </a:r>
          </a:p>
          <a:p>
            <a:endParaRPr lang="en-US" sz="800" i="1" dirty="0">
              <a:solidFill>
                <a:srgbClr val="0070C0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539C81F-2AA6-4294-AEB5-077AAF214EB6}"/>
              </a:ext>
            </a:extLst>
          </p:cNvPr>
          <p:cNvSpPr txBox="1"/>
          <p:nvPr/>
        </p:nvSpPr>
        <p:spPr>
          <a:xfrm>
            <a:off x="6838131" y="3268871"/>
            <a:ext cx="13965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Delete Session Request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1ED38EB-6B6C-4725-A63E-C31177900A6A}"/>
              </a:ext>
            </a:extLst>
          </p:cNvPr>
          <p:cNvSpPr txBox="1"/>
          <p:nvPr/>
        </p:nvSpPr>
        <p:spPr>
          <a:xfrm>
            <a:off x="6613057" y="1542828"/>
            <a:ext cx="534121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/>
              <a:t>ePDG</a:t>
            </a:r>
            <a:endParaRPr lang="en-US" sz="1200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ECCC81C-AC48-421D-889E-2C6F8F3E8DE0}"/>
              </a:ext>
            </a:extLst>
          </p:cNvPr>
          <p:cNvSpPr txBox="1"/>
          <p:nvPr/>
        </p:nvSpPr>
        <p:spPr>
          <a:xfrm>
            <a:off x="9399478" y="1542827"/>
            <a:ext cx="453970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AAA</a:t>
            </a:r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A820ACF8-6B44-49A9-92F4-259D7223CA6E}"/>
              </a:ext>
            </a:extLst>
          </p:cNvPr>
          <p:cNvCxnSpPr/>
          <p:nvPr/>
        </p:nvCxnSpPr>
        <p:spPr>
          <a:xfrm>
            <a:off x="6864892" y="3471132"/>
            <a:ext cx="137123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id="{29712D5A-6466-4E0F-8292-FEF321EECCE9}"/>
              </a:ext>
            </a:extLst>
          </p:cNvPr>
          <p:cNvSpPr txBox="1"/>
          <p:nvPr/>
        </p:nvSpPr>
        <p:spPr>
          <a:xfrm>
            <a:off x="6857686" y="3960181"/>
            <a:ext cx="14702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Delete Session Response</a:t>
            </a:r>
          </a:p>
        </p:txBody>
      </p: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339DB630-75EA-4A0D-92B4-CE57F8A26E56}"/>
              </a:ext>
            </a:extLst>
          </p:cNvPr>
          <p:cNvCxnSpPr/>
          <p:nvPr/>
        </p:nvCxnSpPr>
        <p:spPr>
          <a:xfrm>
            <a:off x="6866863" y="4197610"/>
            <a:ext cx="1371231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CB536205-3649-4C69-B1B7-56A54E189747}"/>
              </a:ext>
            </a:extLst>
          </p:cNvPr>
          <p:cNvCxnSpPr>
            <a:cxnSpLocks/>
          </p:cNvCxnSpPr>
          <p:nvPr/>
        </p:nvCxnSpPr>
        <p:spPr>
          <a:xfrm>
            <a:off x="8245662" y="3664425"/>
            <a:ext cx="2740027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51B7B0F1-CE07-4883-A08C-F413A0CE98D5}"/>
              </a:ext>
            </a:extLst>
          </p:cNvPr>
          <p:cNvSpPr txBox="1"/>
          <p:nvPr/>
        </p:nvSpPr>
        <p:spPr>
          <a:xfrm>
            <a:off x="8669069" y="3734895"/>
            <a:ext cx="2282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</a:rPr>
              <a:t>Nudm_UECM_DeRegistration</a:t>
            </a:r>
            <a:r>
              <a:rPr lang="en-US" sz="1000" dirty="0">
                <a:solidFill>
                  <a:srgbClr val="0070C0"/>
                </a:solidFill>
              </a:rPr>
              <a:t> Response </a:t>
            </a:r>
          </a:p>
          <a:p>
            <a:endParaRPr lang="en-US" sz="800" i="1" dirty="0">
              <a:solidFill>
                <a:srgbClr val="0070C0"/>
              </a:solidFill>
            </a:endParaRP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E8F14421-9214-4D78-B70A-3D61EA334AF5}"/>
              </a:ext>
            </a:extLst>
          </p:cNvPr>
          <p:cNvCxnSpPr>
            <a:cxnSpLocks/>
          </p:cNvCxnSpPr>
          <p:nvPr/>
        </p:nvCxnSpPr>
        <p:spPr>
          <a:xfrm>
            <a:off x="8245662" y="3942153"/>
            <a:ext cx="2731990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02BA2FB9-D185-46D1-90F5-B7510FC7890E}"/>
              </a:ext>
            </a:extLst>
          </p:cNvPr>
          <p:cNvSpPr txBox="1"/>
          <p:nvPr/>
        </p:nvSpPr>
        <p:spPr>
          <a:xfrm>
            <a:off x="7881546" y="2162343"/>
            <a:ext cx="3754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STR</a:t>
            </a:r>
            <a:endParaRPr lang="en-US" sz="800" i="1" dirty="0">
              <a:solidFill>
                <a:srgbClr val="0070C0"/>
              </a:solidFill>
            </a:endParaRPr>
          </a:p>
        </p:txBody>
      </p: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4C0E522D-FC0E-42D3-BC5D-E6992C4C5895}"/>
              </a:ext>
            </a:extLst>
          </p:cNvPr>
          <p:cNvCxnSpPr>
            <a:cxnSpLocks/>
          </p:cNvCxnSpPr>
          <p:nvPr/>
        </p:nvCxnSpPr>
        <p:spPr>
          <a:xfrm>
            <a:off x="6872376" y="2392497"/>
            <a:ext cx="2756470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95C41717-C6CD-4304-981C-6F9FFDA05C4E}"/>
              </a:ext>
            </a:extLst>
          </p:cNvPr>
          <p:cNvSpPr txBox="1"/>
          <p:nvPr/>
        </p:nvSpPr>
        <p:spPr>
          <a:xfrm>
            <a:off x="7892701" y="2820341"/>
            <a:ext cx="3802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STA</a:t>
            </a:r>
            <a:endParaRPr lang="en-US" sz="800" i="1" dirty="0">
              <a:solidFill>
                <a:srgbClr val="0070C0"/>
              </a:solidFill>
            </a:endParaRP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9BC651D1-75E8-4125-855A-46621FDFE27B}"/>
              </a:ext>
            </a:extLst>
          </p:cNvPr>
          <p:cNvCxnSpPr>
            <a:cxnSpLocks/>
          </p:cNvCxnSpPr>
          <p:nvPr/>
        </p:nvCxnSpPr>
        <p:spPr>
          <a:xfrm>
            <a:off x="6872376" y="3081529"/>
            <a:ext cx="2756470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4F91AFED-E861-4FD1-A0DA-2E2C87EDCA4E}"/>
              </a:ext>
            </a:extLst>
          </p:cNvPr>
          <p:cNvSpPr txBox="1"/>
          <p:nvPr/>
        </p:nvSpPr>
        <p:spPr>
          <a:xfrm>
            <a:off x="10053682" y="2256744"/>
            <a:ext cx="3866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SAR</a:t>
            </a:r>
            <a:endParaRPr lang="en-US" sz="800" i="1" dirty="0">
              <a:solidFill>
                <a:srgbClr val="0070C0"/>
              </a:solidFill>
            </a:endParaRP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0A0085CA-346B-4EBB-B4FD-7AB83C23DAA0}"/>
              </a:ext>
            </a:extLst>
          </p:cNvPr>
          <p:cNvCxnSpPr/>
          <p:nvPr/>
        </p:nvCxnSpPr>
        <p:spPr>
          <a:xfrm>
            <a:off x="9612691" y="2559094"/>
            <a:ext cx="1371231" cy="0"/>
          </a:xfrm>
          <a:prstGeom prst="straightConnector1">
            <a:avLst/>
          </a:prstGeom>
          <a:ln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CB2B0B13-AEC7-40D8-88B9-C6986745A2A7}"/>
              </a:ext>
            </a:extLst>
          </p:cNvPr>
          <p:cNvSpPr txBox="1"/>
          <p:nvPr/>
        </p:nvSpPr>
        <p:spPr>
          <a:xfrm>
            <a:off x="10053682" y="2532852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SAA</a:t>
            </a:r>
            <a:endParaRPr lang="en-US" sz="800" i="1" dirty="0">
              <a:solidFill>
                <a:srgbClr val="0070C0"/>
              </a:solidFill>
            </a:endParaRP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999BE713-4C94-4513-AA94-3568130ABB7D}"/>
              </a:ext>
            </a:extLst>
          </p:cNvPr>
          <p:cNvCxnSpPr/>
          <p:nvPr/>
        </p:nvCxnSpPr>
        <p:spPr>
          <a:xfrm>
            <a:off x="9612691" y="2836822"/>
            <a:ext cx="1371231" cy="0"/>
          </a:xfrm>
          <a:prstGeom prst="straightConnector1">
            <a:avLst/>
          </a:prstGeom>
          <a:ln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E0E208C0-9A52-4649-A34F-444388BBFF74}"/>
              </a:ext>
            </a:extLst>
          </p:cNvPr>
          <p:cNvSpPr txBox="1"/>
          <p:nvPr/>
        </p:nvSpPr>
        <p:spPr>
          <a:xfrm>
            <a:off x="1735126" y="730111"/>
            <a:ext cx="2458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Delete Session with S6b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5430F8F-EF21-4F1E-8BFA-DB0B4D5B9CEB}"/>
              </a:ext>
            </a:extLst>
          </p:cNvPr>
          <p:cNvSpPr txBox="1"/>
          <p:nvPr/>
        </p:nvSpPr>
        <p:spPr>
          <a:xfrm>
            <a:off x="8135293" y="685505"/>
            <a:ext cx="2494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Delete Session with N10</a:t>
            </a: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29D0286F-5B39-4374-BB26-0C56CC1E57D5}"/>
              </a:ext>
            </a:extLst>
          </p:cNvPr>
          <p:cNvCxnSpPr>
            <a:cxnSpLocks/>
          </p:cNvCxnSpPr>
          <p:nvPr/>
        </p:nvCxnSpPr>
        <p:spPr>
          <a:xfrm>
            <a:off x="5911365" y="669073"/>
            <a:ext cx="0" cy="6092212"/>
          </a:xfrm>
          <a:prstGeom prst="line">
            <a:avLst/>
          </a:prstGeom>
          <a:ln w="381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>
            <a:extLst>
              <a:ext uri="{FF2B5EF4-FFF2-40B4-BE49-F238E27FC236}">
                <a16:creationId xmlns:a16="http://schemas.microsoft.com/office/drawing/2014/main" id="{458B1FF5-3B90-4D95-815A-57256311772D}"/>
              </a:ext>
            </a:extLst>
          </p:cNvPr>
          <p:cNvSpPr txBox="1"/>
          <p:nvPr/>
        </p:nvSpPr>
        <p:spPr>
          <a:xfrm>
            <a:off x="4777427" y="3662644"/>
            <a:ext cx="9877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accent2">
                    <a:lumMod val="75000"/>
                  </a:schemeClr>
                </a:solidFill>
              </a:rPr>
              <a:t>Only if last PDN</a:t>
            </a:r>
          </a:p>
        </p:txBody>
      </p:sp>
      <p:sp>
        <p:nvSpPr>
          <p:cNvPr id="114" name="Right Brace 113">
            <a:extLst>
              <a:ext uri="{FF2B5EF4-FFF2-40B4-BE49-F238E27FC236}">
                <a16:creationId xmlns:a16="http://schemas.microsoft.com/office/drawing/2014/main" id="{42B4591D-0E54-4779-A4D9-8542001871E0}"/>
              </a:ext>
            </a:extLst>
          </p:cNvPr>
          <p:cNvSpPr/>
          <p:nvPr/>
        </p:nvSpPr>
        <p:spPr>
          <a:xfrm>
            <a:off x="4635277" y="3597505"/>
            <a:ext cx="126822" cy="338569"/>
          </a:xfrm>
          <a:prstGeom prst="rightBrace">
            <a:avLst>
              <a:gd name="adj1" fmla="val 8333"/>
              <a:gd name="adj2" fmla="val 57142"/>
            </a:avLst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4D35A888-37DA-4B11-85C7-F4E63406D7B1}"/>
              </a:ext>
            </a:extLst>
          </p:cNvPr>
          <p:cNvSpPr txBox="1"/>
          <p:nvPr/>
        </p:nvSpPr>
        <p:spPr>
          <a:xfrm>
            <a:off x="11181927" y="2562010"/>
            <a:ext cx="9877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accent2">
                    <a:lumMod val="75000"/>
                  </a:schemeClr>
                </a:solidFill>
              </a:rPr>
              <a:t>Only if last PDN</a:t>
            </a:r>
          </a:p>
        </p:txBody>
      </p:sp>
      <p:sp>
        <p:nvSpPr>
          <p:cNvPr id="116" name="Right Brace 115">
            <a:extLst>
              <a:ext uri="{FF2B5EF4-FFF2-40B4-BE49-F238E27FC236}">
                <a16:creationId xmlns:a16="http://schemas.microsoft.com/office/drawing/2014/main" id="{E09D1D55-7B2C-4902-B874-19FFE625C52C}"/>
              </a:ext>
            </a:extLst>
          </p:cNvPr>
          <p:cNvSpPr/>
          <p:nvPr/>
        </p:nvSpPr>
        <p:spPr>
          <a:xfrm>
            <a:off x="11046203" y="2502648"/>
            <a:ext cx="125933" cy="366386"/>
          </a:xfrm>
          <a:prstGeom prst="rightBrace">
            <a:avLst>
              <a:gd name="adj1" fmla="val 8333"/>
              <a:gd name="adj2" fmla="val 57142"/>
            </a:avLst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D39EC80B-961D-4E65-88C9-CEA6878B7F9A}"/>
              </a:ext>
            </a:extLst>
          </p:cNvPr>
          <p:cNvSpPr txBox="1"/>
          <p:nvPr/>
        </p:nvSpPr>
        <p:spPr>
          <a:xfrm>
            <a:off x="1512910" y="1349336"/>
            <a:ext cx="62639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SMF+</a:t>
            </a:r>
          </a:p>
          <a:p>
            <a:r>
              <a:rPr lang="en-US" sz="1200" dirty="0"/>
              <a:t>PGW-C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A157B7E8-94B9-458A-8326-72D79D315D36}"/>
              </a:ext>
            </a:extLst>
          </p:cNvPr>
          <p:cNvSpPr txBox="1"/>
          <p:nvPr/>
        </p:nvSpPr>
        <p:spPr>
          <a:xfrm>
            <a:off x="7910321" y="1348509"/>
            <a:ext cx="62639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SMF+</a:t>
            </a:r>
          </a:p>
          <a:p>
            <a:r>
              <a:rPr lang="en-US" sz="1200" dirty="0"/>
              <a:t>PGW-C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E5E01F6-C672-4D4A-B790-8292B55812FD}"/>
              </a:ext>
            </a:extLst>
          </p:cNvPr>
          <p:cNvSpPr txBox="1"/>
          <p:nvPr/>
        </p:nvSpPr>
        <p:spPr>
          <a:xfrm>
            <a:off x="4284883" y="1358161"/>
            <a:ext cx="58702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UDM+</a:t>
            </a:r>
          </a:p>
          <a:p>
            <a:r>
              <a:rPr lang="en-US" sz="1200" dirty="0"/>
              <a:t>HSS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A4C26DF9-36BB-44D6-84E3-6A8A9689D9D6}"/>
              </a:ext>
            </a:extLst>
          </p:cNvPr>
          <p:cNvSpPr txBox="1"/>
          <p:nvPr/>
        </p:nvSpPr>
        <p:spPr>
          <a:xfrm>
            <a:off x="10681028" y="1367272"/>
            <a:ext cx="58702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UDM+</a:t>
            </a:r>
          </a:p>
          <a:p>
            <a:r>
              <a:rPr lang="en-US" sz="1200" dirty="0"/>
              <a:t>HSS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C171A74B-BCE3-D744-A472-EA4B58839B81}"/>
              </a:ext>
            </a:extLst>
          </p:cNvPr>
          <p:cNvSpPr txBox="1">
            <a:spLocks/>
          </p:cNvSpPr>
          <p:nvPr/>
        </p:nvSpPr>
        <p:spPr>
          <a:xfrm>
            <a:off x="791705" y="0"/>
            <a:ext cx="10515600" cy="5575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/>
              <a:t>Flow-2: De-Registration of PGW-C in HSS+UDM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6693412-6194-0F4D-BA03-001BC474D1D8}"/>
              </a:ext>
            </a:extLst>
          </p:cNvPr>
          <p:cNvSpPr/>
          <p:nvPr/>
        </p:nvSpPr>
        <p:spPr>
          <a:xfrm>
            <a:off x="78060" y="1918010"/>
            <a:ext cx="914400" cy="3568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PDN Disconnection with UE 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E298AAFF-4ED7-5845-B7A0-400DF7C56F4D}"/>
              </a:ext>
            </a:extLst>
          </p:cNvPr>
          <p:cNvSpPr/>
          <p:nvPr/>
        </p:nvSpPr>
        <p:spPr>
          <a:xfrm>
            <a:off x="6497445" y="1891991"/>
            <a:ext cx="914400" cy="3568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PDN Disconnection with UE </a:t>
            </a:r>
          </a:p>
        </p:txBody>
      </p:sp>
    </p:spTree>
    <p:extLst>
      <p:ext uri="{BB962C8B-B14F-4D97-AF65-F5344CB8AC3E}">
        <p14:creationId xmlns:p14="http://schemas.microsoft.com/office/powerpoint/2010/main" val="170060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54D03-AA8A-A341-AA55-B1DA08E0A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other details (no impact to standards)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AF8978-8721-D946-911F-6D1E6AE0B0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371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61F52-AE3F-7547-90FD-E44912DA2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02165"/>
          </a:xfrm>
        </p:spPr>
        <p:txBody>
          <a:bodyPr>
            <a:normAutofit fontScale="90000"/>
          </a:bodyPr>
          <a:lstStyle/>
          <a:p>
            <a:r>
              <a:rPr lang="en-US" dirty="0"/>
              <a:t>P-CSCF Restoration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506016-5E63-3440-9059-275D307EC3B7}"/>
              </a:ext>
            </a:extLst>
          </p:cNvPr>
          <p:cNvSpPr/>
          <p:nvPr/>
        </p:nvSpPr>
        <p:spPr>
          <a:xfrm>
            <a:off x="1531544" y="1293541"/>
            <a:ext cx="2320120" cy="3829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HSS + UDM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BD03AB3-1619-0943-A8A4-B5EB1F5C7B41}"/>
              </a:ext>
            </a:extLst>
          </p:cNvPr>
          <p:cNvSpPr/>
          <p:nvPr/>
        </p:nvSpPr>
        <p:spPr>
          <a:xfrm>
            <a:off x="166769" y="2522673"/>
            <a:ext cx="696035" cy="3684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MME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790052-D48B-874D-802B-5D22432C1E8E}"/>
              </a:ext>
            </a:extLst>
          </p:cNvPr>
          <p:cNvSpPr/>
          <p:nvPr/>
        </p:nvSpPr>
        <p:spPr>
          <a:xfrm>
            <a:off x="1819259" y="3002618"/>
            <a:ext cx="748351" cy="40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ePDG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8C97CE-3346-CE4B-8522-8AEA765515DF}"/>
              </a:ext>
            </a:extLst>
          </p:cNvPr>
          <p:cNvSpPr/>
          <p:nvPr/>
        </p:nvSpPr>
        <p:spPr>
          <a:xfrm>
            <a:off x="3228418" y="2254265"/>
            <a:ext cx="1496702" cy="41853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SMF+PGW-C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738ACB-1B73-A648-9AB7-29E593E5CE64}"/>
              </a:ext>
            </a:extLst>
          </p:cNvPr>
          <p:cNvSpPr/>
          <p:nvPr/>
        </p:nvSpPr>
        <p:spPr>
          <a:xfrm>
            <a:off x="3894882" y="3098154"/>
            <a:ext cx="696035" cy="36848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AMF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1B2641-1725-0340-91FD-89315D320ABE}"/>
              </a:ext>
            </a:extLst>
          </p:cNvPr>
          <p:cNvSpPr/>
          <p:nvPr/>
        </p:nvSpPr>
        <p:spPr>
          <a:xfrm>
            <a:off x="3141980" y="4023925"/>
            <a:ext cx="1064526" cy="518615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3GPP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9E0CB0B-80AC-2A4A-8D1A-26A74EEBC9AE}"/>
              </a:ext>
            </a:extLst>
          </p:cNvPr>
          <p:cNvSpPr/>
          <p:nvPr/>
        </p:nvSpPr>
        <p:spPr>
          <a:xfrm>
            <a:off x="4795633" y="3957961"/>
            <a:ext cx="1064526" cy="518615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Non- 3GPP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F4C1D5A-B526-884E-B2C9-0B82EE774D27}"/>
              </a:ext>
            </a:extLst>
          </p:cNvPr>
          <p:cNvCxnSpPr>
            <a:endCxn id="7" idx="2"/>
          </p:cNvCxnSpPr>
          <p:nvPr/>
        </p:nvCxnSpPr>
        <p:spPr>
          <a:xfrm flipV="1">
            <a:off x="3674243" y="3466643"/>
            <a:ext cx="568657" cy="50269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1DAAFA2-3415-EB47-9361-3D52C7C1B8F8}"/>
              </a:ext>
            </a:extLst>
          </p:cNvPr>
          <p:cNvCxnSpPr>
            <a:stCxn id="9" idx="0"/>
            <a:endCxn id="7" idx="2"/>
          </p:cNvCxnSpPr>
          <p:nvPr/>
        </p:nvCxnSpPr>
        <p:spPr>
          <a:xfrm flipH="1" flipV="1">
            <a:off x="4242900" y="3466643"/>
            <a:ext cx="1084996" cy="49131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04C2220-4E01-F041-9BD1-ABD8659EE7CD}"/>
              </a:ext>
            </a:extLst>
          </p:cNvPr>
          <p:cNvCxnSpPr>
            <a:stCxn id="7" idx="0"/>
            <a:endCxn id="6" idx="2"/>
          </p:cNvCxnSpPr>
          <p:nvPr/>
        </p:nvCxnSpPr>
        <p:spPr>
          <a:xfrm flipH="1" flipV="1">
            <a:off x="3976769" y="2672796"/>
            <a:ext cx="266131" cy="42535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C17A3B-B564-6146-AF7C-FC7B45C9BC90}"/>
              </a:ext>
            </a:extLst>
          </p:cNvPr>
          <p:cNvCxnSpPr>
            <a:stCxn id="6" idx="0"/>
          </p:cNvCxnSpPr>
          <p:nvPr/>
        </p:nvCxnSpPr>
        <p:spPr>
          <a:xfrm flipH="1" flipV="1">
            <a:off x="3264810" y="1703806"/>
            <a:ext cx="711959" cy="55045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1715621-203A-E14C-A581-ED43573ED7FC}"/>
              </a:ext>
            </a:extLst>
          </p:cNvPr>
          <p:cNvCxnSpPr>
            <a:endCxn id="4" idx="0"/>
          </p:cNvCxnSpPr>
          <p:nvPr/>
        </p:nvCxnSpPr>
        <p:spPr>
          <a:xfrm flipH="1">
            <a:off x="514787" y="1703806"/>
            <a:ext cx="1303361" cy="818867"/>
          </a:xfrm>
          <a:prstGeom prst="line">
            <a:avLst/>
          </a:prstGeom>
          <a:ln>
            <a:solidFill>
              <a:srgbClr val="FF64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67809A0-3B6D-A14B-8BF9-82A57E2C2874}"/>
              </a:ext>
            </a:extLst>
          </p:cNvPr>
          <p:cNvCxnSpPr>
            <a:cxnSpLocks/>
            <a:endCxn id="5" idx="0"/>
          </p:cNvCxnSpPr>
          <p:nvPr/>
        </p:nvCxnSpPr>
        <p:spPr>
          <a:xfrm flipH="1">
            <a:off x="2193435" y="2577263"/>
            <a:ext cx="183107" cy="425355"/>
          </a:xfrm>
          <a:prstGeom prst="line">
            <a:avLst/>
          </a:prstGeom>
          <a:ln>
            <a:solidFill>
              <a:srgbClr val="FF64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E1FE5208-E524-6A44-9847-5BA5394BF47C}"/>
              </a:ext>
            </a:extLst>
          </p:cNvPr>
          <p:cNvSpPr/>
          <p:nvPr/>
        </p:nvSpPr>
        <p:spPr>
          <a:xfrm>
            <a:off x="742250" y="2852495"/>
            <a:ext cx="696035" cy="3684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SGW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E7C9D8D-E2D5-DB47-8C63-7068FED0825C}"/>
              </a:ext>
            </a:extLst>
          </p:cNvPr>
          <p:cNvCxnSpPr>
            <a:cxnSpLocks/>
            <a:endCxn id="5" idx="3"/>
          </p:cNvCxnSpPr>
          <p:nvPr/>
        </p:nvCxnSpPr>
        <p:spPr>
          <a:xfrm flipH="1">
            <a:off x="2567610" y="2631854"/>
            <a:ext cx="627798" cy="57434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6F258D3-59EA-2E4D-9DA1-34C57E019029}"/>
              </a:ext>
            </a:extLst>
          </p:cNvPr>
          <p:cNvCxnSpPr>
            <a:stCxn id="16" idx="3"/>
          </p:cNvCxnSpPr>
          <p:nvPr/>
        </p:nvCxnSpPr>
        <p:spPr>
          <a:xfrm flipV="1">
            <a:off x="1438285" y="2590911"/>
            <a:ext cx="1771934" cy="44582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C651F154-8147-D34C-89C3-88ABBDF8B36A}"/>
              </a:ext>
            </a:extLst>
          </p:cNvPr>
          <p:cNvSpPr/>
          <p:nvPr/>
        </p:nvSpPr>
        <p:spPr>
          <a:xfrm>
            <a:off x="2051270" y="2197402"/>
            <a:ext cx="696035" cy="3684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AAA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27F1ECB-4347-0B4B-91DC-7B4AFB6E3400}"/>
              </a:ext>
            </a:extLst>
          </p:cNvPr>
          <p:cNvCxnSpPr>
            <a:cxnSpLocks/>
            <a:endCxn id="19" idx="0"/>
          </p:cNvCxnSpPr>
          <p:nvPr/>
        </p:nvCxnSpPr>
        <p:spPr>
          <a:xfrm flipH="1">
            <a:off x="2399288" y="1703806"/>
            <a:ext cx="100084" cy="493596"/>
          </a:xfrm>
          <a:prstGeom prst="line">
            <a:avLst/>
          </a:prstGeom>
          <a:ln>
            <a:solidFill>
              <a:srgbClr val="FF64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8C34645-000F-3D4D-BE48-CFF5E7FFE52E}"/>
              </a:ext>
            </a:extLst>
          </p:cNvPr>
          <p:cNvSpPr txBox="1"/>
          <p:nvPr/>
        </p:nvSpPr>
        <p:spPr>
          <a:xfrm>
            <a:off x="3606004" y="1826636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3888E5-FD6A-B243-B6B6-779568073132}"/>
              </a:ext>
            </a:extLst>
          </p:cNvPr>
          <p:cNvSpPr txBox="1"/>
          <p:nvPr/>
        </p:nvSpPr>
        <p:spPr>
          <a:xfrm>
            <a:off x="769545" y="1869853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S6a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51CAB1-F96C-9345-A86A-E626908206AA}"/>
              </a:ext>
            </a:extLst>
          </p:cNvPr>
          <p:cNvSpPr txBox="1"/>
          <p:nvPr/>
        </p:nvSpPr>
        <p:spPr>
          <a:xfrm>
            <a:off x="1888106" y="1831185"/>
            <a:ext cx="5039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SWx</a:t>
            </a:r>
            <a:endParaRPr lang="en-US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228D995-88BE-4A4A-B32C-B61A077A7046}"/>
              </a:ext>
            </a:extLst>
          </p:cNvPr>
          <p:cNvSpPr txBox="1"/>
          <p:nvPr/>
        </p:nvSpPr>
        <p:spPr>
          <a:xfrm>
            <a:off x="4943485" y="3409776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50AC825-AD09-5F44-9A88-650434FE0915}"/>
              </a:ext>
            </a:extLst>
          </p:cNvPr>
          <p:cNvSpPr txBox="1"/>
          <p:nvPr/>
        </p:nvSpPr>
        <p:spPr>
          <a:xfrm>
            <a:off x="1370046" y="3534880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4G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B743EA2-93C3-B543-A9A9-C2D2C833E3F6}"/>
              </a:ext>
            </a:extLst>
          </p:cNvPr>
          <p:cNvCxnSpPr>
            <a:cxnSpLocks/>
            <a:stCxn id="6" idx="1"/>
            <a:endCxn id="19" idx="3"/>
          </p:cNvCxnSpPr>
          <p:nvPr/>
        </p:nvCxnSpPr>
        <p:spPr>
          <a:xfrm flipH="1" flipV="1">
            <a:off x="2747305" y="2381647"/>
            <a:ext cx="481113" cy="81884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3201995-A677-7847-BC73-1AD36E03DAB3}"/>
              </a:ext>
            </a:extLst>
          </p:cNvPr>
          <p:cNvSpPr txBox="1"/>
          <p:nvPr/>
        </p:nvSpPr>
        <p:spPr>
          <a:xfrm>
            <a:off x="2743033" y="2173155"/>
            <a:ext cx="4523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S6b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F2C7833-F786-DA40-BD81-6E5B0E3A5C13}"/>
              </a:ext>
            </a:extLst>
          </p:cNvPr>
          <p:cNvSpPr/>
          <p:nvPr/>
        </p:nvSpPr>
        <p:spPr>
          <a:xfrm>
            <a:off x="1884556" y="4705814"/>
            <a:ext cx="390292" cy="55756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30C6F52-2DB4-F04A-ABD9-FD8CF40A0399}"/>
              </a:ext>
            </a:extLst>
          </p:cNvPr>
          <p:cNvCxnSpPr/>
          <p:nvPr/>
        </p:nvCxnSpPr>
        <p:spPr>
          <a:xfrm flipV="1">
            <a:off x="2252546" y="4438184"/>
            <a:ext cx="0" cy="2899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B444E7F5-A513-D647-BB8E-3CDC17B05AB5}"/>
              </a:ext>
            </a:extLst>
          </p:cNvPr>
          <p:cNvSpPr/>
          <p:nvPr/>
        </p:nvSpPr>
        <p:spPr>
          <a:xfrm>
            <a:off x="1304693" y="702527"/>
            <a:ext cx="1338146" cy="33453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S-CSCF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4A6ACD2-6129-744A-A20D-4A34CD888560}"/>
              </a:ext>
            </a:extLst>
          </p:cNvPr>
          <p:cNvCxnSpPr>
            <a:stCxn id="43" idx="2"/>
            <a:endCxn id="3" idx="0"/>
          </p:cNvCxnSpPr>
          <p:nvPr/>
        </p:nvCxnSpPr>
        <p:spPr>
          <a:xfrm>
            <a:off x="1973766" y="1037063"/>
            <a:ext cx="717838" cy="25647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EC7A033C-DBFF-8E4E-8C49-3B1CA75829BC}"/>
              </a:ext>
            </a:extLst>
          </p:cNvPr>
          <p:cNvSpPr txBox="1"/>
          <p:nvPr/>
        </p:nvSpPr>
        <p:spPr>
          <a:xfrm>
            <a:off x="2642838" y="1037062"/>
            <a:ext cx="16706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1. </a:t>
            </a:r>
            <a:r>
              <a:rPr lang="en-US" sz="800" dirty="0" err="1"/>
              <a:t>Cx</a:t>
            </a:r>
            <a:r>
              <a:rPr lang="en-US" sz="800" dirty="0"/>
              <a:t>: P-CSCF Restoration Indication</a:t>
            </a:r>
          </a:p>
        </p:txBody>
      </p:sp>
      <p:sp>
        <p:nvSpPr>
          <p:cNvPr id="47" name="Freeform 46">
            <a:extLst>
              <a:ext uri="{FF2B5EF4-FFF2-40B4-BE49-F238E27FC236}">
                <a16:creationId xmlns:a16="http://schemas.microsoft.com/office/drawing/2014/main" id="{54B2847C-5DC3-BE49-9B79-51DEB5393B9D}"/>
              </a:ext>
            </a:extLst>
          </p:cNvPr>
          <p:cNvSpPr/>
          <p:nvPr/>
        </p:nvSpPr>
        <p:spPr>
          <a:xfrm>
            <a:off x="2173050" y="2509024"/>
            <a:ext cx="1205770" cy="1929161"/>
          </a:xfrm>
          <a:custGeom>
            <a:avLst/>
            <a:gdLst>
              <a:gd name="connsiteX0" fmla="*/ 68345 w 1205770"/>
              <a:gd name="connsiteY0" fmla="*/ 1929161 h 1929161"/>
              <a:gd name="connsiteX1" fmla="*/ 124102 w 1205770"/>
              <a:gd name="connsiteY1" fmla="*/ 880946 h 1929161"/>
              <a:gd name="connsiteX2" fmla="*/ 1205770 w 1205770"/>
              <a:gd name="connsiteY2" fmla="*/ 0 h 192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5770" h="1929161">
                <a:moveTo>
                  <a:pt x="68345" y="1929161"/>
                </a:moveTo>
                <a:cubicBezTo>
                  <a:pt x="1438" y="1565817"/>
                  <a:pt x="-65469" y="1202473"/>
                  <a:pt x="124102" y="880946"/>
                </a:cubicBezTo>
                <a:cubicBezTo>
                  <a:pt x="313673" y="559419"/>
                  <a:pt x="759721" y="279709"/>
                  <a:pt x="1205770" y="0"/>
                </a:cubicBez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65283A6-6FDA-B641-9282-2B76EDDD59F1}"/>
              </a:ext>
            </a:extLst>
          </p:cNvPr>
          <p:cNvSpPr txBox="1"/>
          <p:nvPr/>
        </p:nvSpPr>
        <p:spPr>
          <a:xfrm>
            <a:off x="1048214" y="4059043"/>
            <a:ext cx="11448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C00000"/>
                </a:solidFill>
              </a:rPr>
              <a:t>IMS PDN connection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096683A-D229-6F4D-8E4C-8D69DCBBE7A7}"/>
              </a:ext>
            </a:extLst>
          </p:cNvPr>
          <p:cNvSpPr txBox="1"/>
          <p:nvPr/>
        </p:nvSpPr>
        <p:spPr>
          <a:xfrm>
            <a:off x="3865755" y="1323276"/>
            <a:ext cx="1977484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800" dirty="0"/>
              <a:t>2. HSS+UDM determines if the IMS PDN connection is via N10  or </a:t>
            </a:r>
            <a:r>
              <a:rPr lang="en-US" sz="800" dirty="0" err="1"/>
              <a:t>SWx</a:t>
            </a:r>
            <a:r>
              <a:rPr lang="en-US" sz="800" dirty="0"/>
              <a:t> or S6a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17D0246-CF75-BD4B-BB2B-A7F08DE7FF41}"/>
              </a:ext>
            </a:extLst>
          </p:cNvPr>
          <p:cNvCxnSpPr/>
          <p:nvPr/>
        </p:nvCxnSpPr>
        <p:spPr>
          <a:xfrm>
            <a:off x="2430966" y="1092819"/>
            <a:ext cx="367990" cy="1895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3B2CFD18-76EA-2347-B3B5-5FFA59EA2F5A}"/>
              </a:ext>
            </a:extLst>
          </p:cNvPr>
          <p:cNvCxnSpPr/>
          <p:nvPr/>
        </p:nvCxnSpPr>
        <p:spPr>
          <a:xfrm flipH="1">
            <a:off x="2553630" y="1739590"/>
            <a:ext cx="133814" cy="4014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A075C6B1-048F-B34C-8FD8-1B86D7AC9CA7}"/>
              </a:ext>
            </a:extLst>
          </p:cNvPr>
          <p:cNvSpPr txBox="1"/>
          <p:nvPr/>
        </p:nvSpPr>
        <p:spPr>
          <a:xfrm>
            <a:off x="2579648" y="1776759"/>
            <a:ext cx="11337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3. P-CSCF Restoration Indication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D3CBD89-0FBE-CC4A-A5EB-CF9436D38D84}"/>
              </a:ext>
            </a:extLst>
          </p:cNvPr>
          <p:cNvSpPr/>
          <p:nvPr/>
        </p:nvSpPr>
        <p:spPr>
          <a:xfrm>
            <a:off x="7863385" y="1211766"/>
            <a:ext cx="2320120" cy="38297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HSS + UDM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0EC0BA5-2299-134A-BBCE-11CDB2F03ABC}"/>
              </a:ext>
            </a:extLst>
          </p:cNvPr>
          <p:cNvSpPr/>
          <p:nvPr/>
        </p:nvSpPr>
        <p:spPr>
          <a:xfrm>
            <a:off x="6498610" y="2440898"/>
            <a:ext cx="696035" cy="3684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MME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5E63828-0E3A-394E-B9F6-BB118C0E19A5}"/>
              </a:ext>
            </a:extLst>
          </p:cNvPr>
          <p:cNvSpPr/>
          <p:nvPr/>
        </p:nvSpPr>
        <p:spPr>
          <a:xfrm>
            <a:off x="8151100" y="2920843"/>
            <a:ext cx="748351" cy="4071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ePDG</a:t>
            </a:r>
            <a:endParaRPr lang="en-US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C393BA4-1839-4648-B5E2-37E2066913DA}"/>
              </a:ext>
            </a:extLst>
          </p:cNvPr>
          <p:cNvSpPr/>
          <p:nvPr/>
        </p:nvSpPr>
        <p:spPr>
          <a:xfrm>
            <a:off x="9560259" y="2172490"/>
            <a:ext cx="1496702" cy="418531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SMF+PGW-C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1FFFD06C-B339-5C4B-BE3D-D3689C1BFC01}"/>
              </a:ext>
            </a:extLst>
          </p:cNvPr>
          <p:cNvSpPr/>
          <p:nvPr/>
        </p:nvSpPr>
        <p:spPr>
          <a:xfrm>
            <a:off x="10226723" y="3016379"/>
            <a:ext cx="696035" cy="36848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AMF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3E00988B-5722-6346-9B62-4AE3E13C0F97}"/>
              </a:ext>
            </a:extLst>
          </p:cNvPr>
          <p:cNvSpPr/>
          <p:nvPr/>
        </p:nvSpPr>
        <p:spPr>
          <a:xfrm>
            <a:off x="9473821" y="3942150"/>
            <a:ext cx="1064526" cy="518615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3GPP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E7563277-4A8D-114F-9EAE-D43E442CE32C}"/>
              </a:ext>
            </a:extLst>
          </p:cNvPr>
          <p:cNvSpPr/>
          <p:nvPr/>
        </p:nvSpPr>
        <p:spPr>
          <a:xfrm>
            <a:off x="11127474" y="3876186"/>
            <a:ext cx="1064526" cy="518615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Non- 3GPP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4F84FBF-BDE6-434C-B4C8-DB7E23CA35C0}"/>
              </a:ext>
            </a:extLst>
          </p:cNvPr>
          <p:cNvCxnSpPr>
            <a:endCxn id="59" idx="2"/>
          </p:cNvCxnSpPr>
          <p:nvPr/>
        </p:nvCxnSpPr>
        <p:spPr>
          <a:xfrm flipV="1">
            <a:off x="10006084" y="3384868"/>
            <a:ext cx="568657" cy="50269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7F186F45-D845-604C-95BC-D2F8EE5CA9D8}"/>
              </a:ext>
            </a:extLst>
          </p:cNvPr>
          <p:cNvCxnSpPr>
            <a:stCxn id="61" idx="0"/>
            <a:endCxn id="59" idx="2"/>
          </p:cNvCxnSpPr>
          <p:nvPr/>
        </p:nvCxnSpPr>
        <p:spPr>
          <a:xfrm flipH="1" flipV="1">
            <a:off x="10574741" y="3384868"/>
            <a:ext cx="1084996" cy="49131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9D3C664-4445-8E4C-BD8F-7AC7DACCA406}"/>
              </a:ext>
            </a:extLst>
          </p:cNvPr>
          <p:cNvCxnSpPr>
            <a:stCxn id="59" idx="0"/>
            <a:endCxn id="58" idx="2"/>
          </p:cNvCxnSpPr>
          <p:nvPr/>
        </p:nvCxnSpPr>
        <p:spPr>
          <a:xfrm flipH="1" flipV="1">
            <a:off x="10308610" y="2591021"/>
            <a:ext cx="266131" cy="42535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0FDA2433-79E2-CC45-AA58-F43DC510EFBE}"/>
              </a:ext>
            </a:extLst>
          </p:cNvPr>
          <p:cNvCxnSpPr>
            <a:stCxn id="58" idx="0"/>
          </p:cNvCxnSpPr>
          <p:nvPr/>
        </p:nvCxnSpPr>
        <p:spPr>
          <a:xfrm flipH="1" flipV="1">
            <a:off x="9596651" y="1622031"/>
            <a:ext cx="711959" cy="55045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FBED136-A409-A446-8D9E-13ACCD8A6E20}"/>
              </a:ext>
            </a:extLst>
          </p:cNvPr>
          <p:cNvCxnSpPr>
            <a:endCxn id="56" idx="0"/>
          </p:cNvCxnSpPr>
          <p:nvPr/>
        </p:nvCxnSpPr>
        <p:spPr>
          <a:xfrm flipH="1">
            <a:off x="6846628" y="1622031"/>
            <a:ext cx="1303361" cy="818867"/>
          </a:xfrm>
          <a:prstGeom prst="line">
            <a:avLst/>
          </a:prstGeom>
          <a:ln>
            <a:solidFill>
              <a:srgbClr val="FF64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A3E58D24-B822-AE4F-BEF4-DCB20A9D01CC}"/>
              </a:ext>
            </a:extLst>
          </p:cNvPr>
          <p:cNvCxnSpPr>
            <a:cxnSpLocks/>
            <a:endCxn id="57" idx="0"/>
          </p:cNvCxnSpPr>
          <p:nvPr/>
        </p:nvCxnSpPr>
        <p:spPr>
          <a:xfrm flipH="1">
            <a:off x="8525276" y="2495488"/>
            <a:ext cx="183107" cy="425355"/>
          </a:xfrm>
          <a:prstGeom prst="line">
            <a:avLst/>
          </a:prstGeom>
          <a:ln>
            <a:solidFill>
              <a:srgbClr val="FF64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7BA0059F-647D-A640-A13D-6A678DC0D3ED}"/>
              </a:ext>
            </a:extLst>
          </p:cNvPr>
          <p:cNvSpPr/>
          <p:nvPr/>
        </p:nvSpPr>
        <p:spPr>
          <a:xfrm>
            <a:off x="7074091" y="2770720"/>
            <a:ext cx="696035" cy="3684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SGW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3C082433-CFE4-2346-937C-1E8F0F605987}"/>
              </a:ext>
            </a:extLst>
          </p:cNvPr>
          <p:cNvCxnSpPr>
            <a:cxnSpLocks/>
            <a:endCxn id="57" idx="3"/>
          </p:cNvCxnSpPr>
          <p:nvPr/>
        </p:nvCxnSpPr>
        <p:spPr>
          <a:xfrm flipH="1">
            <a:off x="8899451" y="2550079"/>
            <a:ext cx="627798" cy="574343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B08B8B7C-CF6C-DA40-8522-8CB43CC632AB}"/>
              </a:ext>
            </a:extLst>
          </p:cNvPr>
          <p:cNvCxnSpPr>
            <a:stCxn id="68" idx="3"/>
          </p:cNvCxnSpPr>
          <p:nvPr/>
        </p:nvCxnSpPr>
        <p:spPr>
          <a:xfrm flipV="1">
            <a:off x="7770126" y="2509136"/>
            <a:ext cx="1771934" cy="445829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344E411D-D970-5442-BF88-5A92C489EFA5}"/>
              </a:ext>
            </a:extLst>
          </p:cNvPr>
          <p:cNvSpPr/>
          <p:nvPr/>
        </p:nvSpPr>
        <p:spPr>
          <a:xfrm>
            <a:off x="8383111" y="2115627"/>
            <a:ext cx="696035" cy="3684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AAA</a:t>
            </a:r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743C3BFE-50E1-034B-8F25-61AEE69260A6}"/>
              </a:ext>
            </a:extLst>
          </p:cNvPr>
          <p:cNvCxnSpPr>
            <a:cxnSpLocks/>
            <a:endCxn id="71" idx="0"/>
          </p:cNvCxnSpPr>
          <p:nvPr/>
        </p:nvCxnSpPr>
        <p:spPr>
          <a:xfrm flipH="1">
            <a:off x="8731129" y="1622031"/>
            <a:ext cx="100084" cy="493596"/>
          </a:xfrm>
          <a:prstGeom prst="line">
            <a:avLst/>
          </a:prstGeom>
          <a:ln>
            <a:solidFill>
              <a:srgbClr val="FF64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0644688C-8DAC-5D4C-8267-11D5C9DA5B97}"/>
              </a:ext>
            </a:extLst>
          </p:cNvPr>
          <p:cNvSpPr txBox="1"/>
          <p:nvPr/>
        </p:nvSpPr>
        <p:spPr>
          <a:xfrm>
            <a:off x="9937845" y="1744861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N10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3BA2318-7468-A44C-A14E-F3E3FEE96E03}"/>
              </a:ext>
            </a:extLst>
          </p:cNvPr>
          <p:cNvSpPr txBox="1"/>
          <p:nvPr/>
        </p:nvSpPr>
        <p:spPr>
          <a:xfrm>
            <a:off x="7101386" y="1788078"/>
            <a:ext cx="4443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S6a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08C2487-C2FF-9F46-A18B-446F95953CED}"/>
              </a:ext>
            </a:extLst>
          </p:cNvPr>
          <p:cNvSpPr txBox="1"/>
          <p:nvPr/>
        </p:nvSpPr>
        <p:spPr>
          <a:xfrm>
            <a:off x="8219947" y="1749410"/>
            <a:ext cx="5039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SWx</a:t>
            </a:r>
            <a:endParaRPr lang="en-US" sz="14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180E4DC-1B86-A941-9FFA-B6A0AC40722A}"/>
              </a:ext>
            </a:extLst>
          </p:cNvPr>
          <p:cNvSpPr txBox="1"/>
          <p:nvPr/>
        </p:nvSpPr>
        <p:spPr>
          <a:xfrm>
            <a:off x="11275326" y="3328001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5G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B7EEF0C-EA5D-4944-8026-33CC4821C647}"/>
              </a:ext>
            </a:extLst>
          </p:cNvPr>
          <p:cNvSpPr txBox="1"/>
          <p:nvPr/>
        </p:nvSpPr>
        <p:spPr>
          <a:xfrm>
            <a:off x="7701887" y="3453105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4G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EDE6A02-CD4A-DD47-90D7-494985BC7AA2}"/>
              </a:ext>
            </a:extLst>
          </p:cNvPr>
          <p:cNvSpPr/>
          <p:nvPr/>
        </p:nvSpPr>
        <p:spPr>
          <a:xfrm>
            <a:off x="8216397" y="4624039"/>
            <a:ext cx="390292" cy="55756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3FB8E11E-97D4-444E-B4EA-C7B9D1281204}"/>
              </a:ext>
            </a:extLst>
          </p:cNvPr>
          <p:cNvCxnSpPr/>
          <p:nvPr/>
        </p:nvCxnSpPr>
        <p:spPr>
          <a:xfrm flipV="1">
            <a:off x="8584387" y="4356409"/>
            <a:ext cx="0" cy="28993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5B8A1572-16D1-EC4F-BC43-1DA0AA41A919}"/>
              </a:ext>
            </a:extLst>
          </p:cNvPr>
          <p:cNvSpPr/>
          <p:nvPr/>
        </p:nvSpPr>
        <p:spPr>
          <a:xfrm>
            <a:off x="7636534" y="620752"/>
            <a:ext cx="1338146" cy="33453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S-CSCF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32AB0C72-2811-4B49-82B1-631886EED48C}"/>
              </a:ext>
            </a:extLst>
          </p:cNvPr>
          <p:cNvCxnSpPr>
            <a:stCxn id="82" idx="2"/>
            <a:endCxn id="55" idx="0"/>
          </p:cNvCxnSpPr>
          <p:nvPr/>
        </p:nvCxnSpPr>
        <p:spPr>
          <a:xfrm>
            <a:off x="8305607" y="955288"/>
            <a:ext cx="717838" cy="256478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6F99CDF2-3185-984F-93CB-519D54067D47}"/>
              </a:ext>
            </a:extLst>
          </p:cNvPr>
          <p:cNvSpPr txBox="1"/>
          <p:nvPr/>
        </p:nvSpPr>
        <p:spPr>
          <a:xfrm>
            <a:off x="8974679" y="955287"/>
            <a:ext cx="16706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1. </a:t>
            </a:r>
            <a:r>
              <a:rPr lang="en-US" sz="800" dirty="0" err="1"/>
              <a:t>Cx</a:t>
            </a:r>
            <a:r>
              <a:rPr lang="en-US" sz="800" dirty="0"/>
              <a:t>: P-CSCF Restoration Indication</a:t>
            </a:r>
          </a:p>
        </p:txBody>
      </p:sp>
      <p:sp>
        <p:nvSpPr>
          <p:cNvPr id="85" name="Freeform 84">
            <a:extLst>
              <a:ext uri="{FF2B5EF4-FFF2-40B4-BE49-F238E27FC236}">
                <a16:creationId xmlns:a16="http://schemas.microsoft.com/office/drawing/2014/main" id="{E8109AF2-C771-384F-A4A0-16B31D14FE47}"/>
              </a:ext>
            </a:extLst>
          </p:cNvPr>
          <p:cNvSpPr/>
          <p:nvPr/>
        </p:nvSpPr>
        <p:spPr>
          <a:xfrm>
            <a:off x="8504891" y="2427249"/>
            <a:ext cx="1205770" cy="1929161"/>
          </a:xfrm>
          <a:custGeom>
            <a:avLst/>
            <a:gdLst>
              <a:gd name="connsiteX0" fmla="*/ 68345 w 1205770"/>
              <a:gd name="connsiteY0" fmla="*/ 1929161 h 1929161"/>
              <a:gd name="connsiteX1" fmla="*/ 124102 w 1205770"/>
              <a:gd name="connsiteY1" fmla="*/ 880946 h 1929161"/>
              <a:gd name="connsiteX2" fmla="*/ 1205770 w 1205770"/>
              <a:gd name="connsiteY2" fmla="*/ 0 h 192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5770" h="1929161">
                <a:moveTo>
                  <a:pt x="68345" y="1929161"/>
                </a:moveTo>
                <a:cubicBezTo>
                  <a:pt x="1438" y="1565817"/>
                  <a:pt x="-65469" y="1202473"/>
                  <a:pt x="124102" y="880946"/>
                </a:cubicBezTo>
                <a:cubicBezTo>
                  <a:pt x="313673" y="559419"/>
                  <a:pt x="759721" y="279709"/>
                  <a:pt x="1205770" y="0"/>
                </a:cubicBezTo>
              </a:path>
            </a:pathLst>
          </a:cu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1D7F9951-97DF-0A41-A84A-DCB1BB9BBD19}"/>
              </a:ext>
            </a:extLst>
          </p:cNvPr>
          <p:cNvSpPr txBox="1"/>
          <p:nvPr/>
        </p:nvSpPr>
        <p:spPr>
          <a:xfrm>
            <a:off x="7380055" y="3977268"/>
            <a:ext cx="114486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srgbClr val="C00000"/>
                </a:solidFill>
              </a:rPr>
              <a:t>IMS PDN connection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F6171D3-8E19-AE40-82E2-FA6353854AB1}"/>
              </a:ext>
            </a:extLst>
          </p:cNvPr>
          <p:cNvSpPr txBox="1"/>
          <p:nvPr/>
        </p:nvSpPr>
        <p:spPr>
          <a:xfrm>
            <a:off x="10214516" y="1252652"/>
            <a:ext cx="1977484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800" dirty="0"/>
              <a:t>2. HSS+UDM determines if the IMS PDN connection is via N10  or </a:t>
            </a:r>
            <a:r>
              <a:rPr lang="en-US" sz="800" dirty="0" err="1"/>
              <a:t>SWx</a:t>
            </a:r>
            <a:r>
              <a:rPr lang="en-US" sz="800" dirty="0"/>
              <a:t> or S6a</a:t>
            </a:r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C1644ED5-D356-D942-B248-C0879AB182FF}"/>
              </a:ext>
            </a:extLst>
          </p:cNvPr>
          <p:cNvCxnSpPr/>
          <p:nvPr/>
        </p:nvCxnSpPr>
        <p:spPr>
          <a:xfrm>
            <a:off x="8762807" y="1011044"/>
            <a:ext cx="367990" cy="1895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2F7DAD4B-2F53-7A4D-8D05-716294E3FA18}"/>
              </a:ext>
            </a:extLst>
          </p:cNvPr>
          <p:cNvCxnSpPr>
            <a:cxnSpLocks/>
          </p:cNvCxnSpPr>
          <p:nvPr/>
        </p:nvCxnSpPr>
        <p:spPr>
          <a:xfrm>
            <a:off x="9955988" y="1602058"/>
            <a:ext cx="715729" cy="5278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FDE75BC9-F137-444E-BC1B-D3D3E8DAB059}"/>
              </a:ext>
            </a:extLst>
          </p:cNvPr>
          <p:cNvSpPr txBox="1"/>
          <p:nvPr/>
        </p:nvSpPr>
        <p:spPr>
          <a:xfrm>
            <a:off x="10461508" y="1739589"/>
            <a:ext cx="11337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4. P-CSCF Restoration Indication</a:t>
            </a: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4CA5770F-0A14-3A4A-BF94-3A9CE49A7CAE}"/>
              </a:ext>
            </a:extLst>
          </p:cNvPr>
          <p:cNvCxnSpPr>
            <a:stCxn id="2" idx="2"/>
          </p:cNvCxnSpPr>
          <p:nvPr/>
        </p:nvCxnSpPr>
        <p:spPr>
          <a:xfrm>
            <a:off x="6096000" y="602166"/>
            <a:ext cx="37171" cy="538603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ounded Rectangular Callout 93">
            <a:extLst>
              <a:ext uri="{FF2B5EF4-FFF2-40B4-BE49-F238E27FC236}">
                <a16:creationId xmlns:a16="http://schemas.microsoft.com/office/drawing/2014/main" id="{5CD56383-3DC4-7D48-9383-EE1152FD9053}"/>
              </a:ext>
            </a:extLst>
          </p:cNvPr>
          <p:cNvSpPr/>
          <p:nvPr/>
        </p:nvSpPr>
        <p:spPr>
          <a:xfrm>
            <a:off x="10537902" y="334537"/>
            <a:ext cx="1371600" cy="278780"/>
          </a:xfrm>
          <a:prstGeom prst="wedgeRoundRectCallout">
            <a:avLst>
              <a:gd name="adj1" fmla="val -28377"/>
              <a:gd name="adj2" fmla="val 29162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>
                <a:solidFill>
                  <a:schemeClr val="tx1"/>
                </a:solidFill>
              </a:rPr>
              <a:t>Same Logic as in Rel-15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75725B6-48E4-764A-B32A-7A07FCE5C4D0}"/>
              </a:ext>
            </a:extLst>
          </p:cNvPr>
          <p:cNvSpPr txBox="1"/>
          <p:nvPr/>
        </p:nvSpPr>
        <p:spPr>
          <a:xfrm>
            <a:off x="2219093" y="5620215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REL-15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230BC88-3394-A949-B062-F868E58198DC}"/>
              </a:ext>
            </a:extLst>
          </p:cNvPr>
          <p:cNvSpPr txBox="1"/>
          <p:nvPr/>
        </p:nvSpPr>
        <p:spPr>
          <a:xfrm>
            <a:off x="8649630" y="5493834"/>
            <a:ext cx="1764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Proposed REL-16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E7004A0-FC71-5143-BD20-6FD8247B0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69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1C0A6FAF-263B-4246-96BA-AF77A162C8A0}"/>
              </a:ext>
            </a:extLst>
          </p:cNvPr>
          <p:cNvCxnSpPr>
            <a:cxnSpLocks/>
          </p:cNvCxnSpPr>
          <p:nvPr/>
        </p:nvCxnSpPr>
        <p:spPr>
          <a:xfrm flipH="1">
            <a:off x="11124007" y="1744630"/>
            <a:ext cx="1591" cy="1904177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48C187DE-1C81-4BD2-9005-BBC5B74EB26D}"/>
              </a:ext>
            </a:extLst>
          </p:cNvPr>
          <p:cNvCxnSpPr>
            <a:cxnSpLocks/>
          </p:cNvCxnSpPr>
          <p:nvPr/>
        </p:nvCxnSpPr>
        <p:spPr>
          <a:xfrm flipH="1">
            <a:off x="9753397" y="1722251"/>
            <a:ext cx="1" cy="1926556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20CAB3AF-81CE-446E-9DBE-4D919EC81495}"/>
              </a:ext>
            </a:extLst>
          </p:cNvPr>
          <p:cNvCxnSpPr>
            <a:cxnSpLocks/>
          </p:cNvCxnSpPr>
          <p:nvPr/>
        </p:nvCxnSpPr>
        <p:spPr>
          <a:xfrm>
            <a:off x="8376413" y="1732816"/>
            <a:ext cx="13090" cy="1915991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81C83B43-0EED-4FDB-A10C-7700AA15C2A7}"/>
              </a:ext>
            </a:extLst>
          </p:cNvPr>
          <p:cNvCxnSpPr>
            <a:cxnSpLocks/>
          </p:cNvCxnSpPr>
          <p:nvPr/>
        </p:nvCxnSpPr>
        <p:spPr>
          <a:xfrm flipH="1">
            <a:off x="7009388" y="1741608"/>
            <a:ext cx="1160" cy="190719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EB35CF81-A45D-45CB-8236-D3CF5520E2A0}"/>
              </a:ext>
            </a:extLst>
          </p:cNvPr>
          <p:cNvCxnSpPr>
            <a:cxnSpLocks/>
          </p:cNvCxnSpPr>
          <p:nvPr/>
        </p:nvCxnSpPr>
        <p:spPr>
          <a:xfrm flipH="1">
            <a:off x="4722565" y="1724577"/>
            <a:ext cx="965" cy="192423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955B8B32-19EA-46BF-BFC6-414C7AF653CB}"/>
              </a:ext>
            </a:extLst>
          </p:cNvPr>
          <p:cNvCxnSpPr>
            <a:cxnSpLocks/>
          </p:cNvCxnSpPr>
          <p:nvPr/>
        </p:nvCxnSpPr>
        <p:spPr>
          <a:xfrm flipH="1">
            <a:off x="3350625" y="1731903"/>
            <a:ext cx="1" cy="1916904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50751B69-56D3-480B-A5B5-6D624A580C95}"/>
              </a:ext>
            </a:extLst>
          </p:cNvPr>
          <p:cNvCxnSpPr>
            <a:cxnSpLocks/>
          </p:cNvCxnSpPr>
          <p:nvPr/>
        </p:nvCxnSpPr>
        <p:spPr>
          <a:xfrm>
            <a:off x="1969308" y="1741608"/>
            <a:ext cx="11163" cy="1907199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471A1BA4-E025-4451-9506-01880B49444A}"/>
              </a:ext>
            </a:extLst>
          </p:cNvPr>
          <p:cNvCxnSpPr>
            <a:cxnSpLocks/>
          </p:cNvCxnSpPr>
          <p:nvPr/>
        </p:nvCxnSpPr>
        <p:spPr>
          <a:xfrm flipH="1">
            <a:off x="608271" y="1747673"/>
            <a:ext cx="1" cy="1901134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55BB5C51-4913-4833-833C-EC5901C625E8}"/>
              </a:ext>
            </a:extLst>
          </p:cNvPr>
          <p:cNvSpPr txBox="1"/>
          <p:nvPr/>
        </p:nvSpPr>
        <p:spPr>
          <a:xfrm>
            <a:off x="335312" y="1454905"/>
            <a:ext cx="534121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/>
              <a:t>ePDG</a:t>
            </a:r>
            <a:endParaRPr lang="en-US" sz="12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63A501E-6ED0-400E-B86D-E2022D15CAAE}"/>
              </a:ext>
            </a:extLst>
          </p:cNvPr>
          <p:cNvSpPr txBox="1"/>
          <p:nvPr/>
        </p:nvSpPr>
        <p:spPr>
          <a:xfrm>
            <a:off x="3121733" y="1454904"/>
            <a:ext cx="453970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AAA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5646C24-748F-42A0-8CF5-009E1A91AC80}"/>
              </a:ext>
            </a:extLst>
          </p:cNvPr>
          <p:cNvSpPr txBox="1"/>
          <p:nvPr/>
        </p:nvSpPr>
        <p:spPr>
          <a:xfrm>
            <a:off x="630334" y="2838410"/>
            <a:ext cx="13596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Delete Bearer Request</a:t>
            </a: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E25A8876-797E-4ADF-8EA8-0CACB746B9BE}"/>
              </a:ext>
            </a:extLst>
          </p:cNvPr>
          <p:cNvCxnSpPr/>
          <p:nvPr/>
        </p:nvCxnSpPr>
        <p:spPr>
          <a:xfrm>
            <a:off x="595551" y="3075839"/>
            <a:ext cx="1371231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F90D8A7C-DD9C-459E-BDD6-EC5F0B7C0F3F}"/>
              </a:ext>
            </a:extLst>
          </p:cNvPr>
          <p:cNvCxnSpPr/>
          <p:nvPr/>
        </p:nvCxnSpPr>
        <p:spPr>
          <a:xfrm>
            <a:off x="1974350" y="2662124"/>
            <a:ext cx="1371231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B0BF5B09-7620-4441-93F1-27123A25F522}"/>
              </a:ext>
            </a:extLst>
          </p:cNvPr>
          <p:cNvSpPr txBox="1"/>
          <p:nvPr/>
        </p:nvSpPr>
        <p:spPr>
          <a:xfrm>
            <a:off x="3397388" y="1939316"/>
            <a:ext cx="13260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PPR</a:t>
            </a:r>
            <a:r>
              <a:rPr lang="en-US" sz="1000" i="1" dirty="0">
                <a:solidFill>
                  <a:srgbClr val="0070C0"/>
                </a:solidFill>
              </a:rPr>
              <a:t>(P-CSCF Rest. Ind.)</a:t>
            </a:r>
            <a:endParaRPr lang="en-US" sz="800" i="1" dirty="0">
              <a:solidFill>
                <a:srgbClr val="0070C0"/>
              </a:solidFill>
            </a:endParaRPr>
          </a:p>
        </p:txBody>
      </p: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3B430AC6-1400-4370-AC2A-3AFC665EECBC}"/>
              </a:ext>
            </a:extLst>
          </p:cNvPr>
          <p:cNvCxnSpPr/>
          <p:nvPr/>
        </p:nvCxnSpPr>
        <p:spPr>
          <a:xfrm>
            <a:off x="3351479" y="2163655"/>
            <a:ext cx="1371231" cy="0"/>
          </a:xfrm>
          <a:prstGeom prst="straightConnector1">
            <a:avLst/>
          </a:prstGeom>
          <a:ln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F5E1A0E4-46B6-4FB7-99EC-BB98D2A9F4EB}"/>
              </a:ext>
            </a:extLst>
          </p:cNvPr>
          <p:cNvSpPr txBox="1"/>
          <p:nvPr/>
        </p:nvSpPr>
        <p:spPr>
          <a:xfrm>
            <a:off x="8796217" y="1887813"/>
            <a:ext cx="18921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</a:rPr>
              <a:t>Nudm_UEContextManagement_P</a:t>
            </a:r>
            <a:r>
              <a:rPr lang="en-US" sz="1000" dirty="0">
                <a:solidFill>
                  <a:srgbClr val="0070C0"/>
                </a:solidFill>
              </a:rPr>
              <a:t>-CSCF-</a:t>
            </a:r>
            <a:r>
              <a:rPr lang="en-US" sz="1000" dirty="0" err="1">
                <a:solidFill>
                  <a:srgbClr val="0070C0"/>
                </a:solidFill>
              </a:rPr>
              <a:t>RestorationNotification</a:t>
            </a:r>
            <a:endParaRPr lang="en-US" sz="800" i="1" dirty="0">
              <a:solidFill>
                <a:srgbClr val="0070C0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F539C81F-2AA6-4294-AEB5-077AAF214EB6}"/>
              </a:ext>
            </a:extLst>
          </p:cNvPr>
          <p:cNvSpPr txBox="1"/>
          <p:nvPr/>
        </p:nvSpPr>
        <p:spPr>
          <a:xfrm>
            <a:off x="7046785" y="2437248"/>
            <a:ext cx="135966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Delete Bearer Request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1ED38EB-6B6C-4725-A63E-C31177900A6A}"/>
              </a:ext>
            </a:extLst>
          </p:cNvPr>
          <p:cNvSpPr txBox="1"/>
          <p:nvPr/>
        </p:nvSpPr>
        <p:spPr>
          <a:xfrm>
            <a:off x="6762526" y="1454905"/>
            <a:ext cx="534121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/>
              <a:t>ePDG</a:t>
            </a:r>
            <a:endParaRPr lang="en-US" sz="1200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7ECCC81C-AC48-421D-889E-2C6F8F3E8DE0}"/>
              </a:ext>
            </a:extLst>
          </p:cNvPr>
          <p:cNvSpPr txBox="1"/>
          <p:nvPr/>
        </p:nvSpPr>
        <p:spPr>
          <a:xfrm>
            <a:off x="9548947" y="1454904"/>
            <a:ext cx="453970" cy="27699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AAA</a:t>
            </a:r>
          </a:p>
        </p:txBody>
      </p: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A820ACF8-6B44-49A9-92F4-259D7223CA6E}"/>
              </a:ext>
            </a:extLst>
          </p:cNvPr>
          <p:cNvCxnSpPr/>
          <p:nvPr/>
        </p:nvCxnSpPr>
        <p:spPr>
          <a:xfrm>
            <a:off x="7003210" y="2648301"/>
            <a:ext cx="1371231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CB536205-3649-4C69-B1B7-56A54E189747}"/>
              </a:ext>
            </a:extLst>
          </p:cNvPr>
          <p:cNvCxnSpPr>
            <a:cxnSpLocks/>
          </p:cNvCxnSpPr>
          <p:nvPr/>
        </p:nvCxnSpPr>
        <p:spPr>
          <a:xfrm>
            <a:off x="8383980" y="2243717"/>
            <a:ext cx="2740027" cy="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E0E208C0-9A52-4649-A34F-444388BBFF74}"/>
              </a:ext>
            </a:extLst>
          </p:cNvPr>
          <p:cNvSpPr txBox="1"/>
          <p:nvPr/>
        </p:nvSpPr>
        <p:spPr>
          <a:xfrm>
            <a:off x="1471361" y="284062"/>
            <a:ext cx="2879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P-CSCF Restoration with S6b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B5430F8F-EF21-4F1E-8BFA-DB0B4D5B9CEB}"/>
              </a:ext>
            </a:extLst>
          </p:cNvPr>
          <p:cNvSpPr txBox="1"/>
          <p:nvPr/>
        </p:nvSpPr>
        <p:spPr>
          <a:xfrm>
            <a:off x="7845149" y="284062"/>
            <a:ext cx="2916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7030A0"/>
                </a:solidFill>
              </a:rPr>
              <a:t>P-CSCF Restoration with N10</a:t>
            </a: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29D0286F-5B39-4374-BB26-0C56CC1E57D5}"/>
              </a:ext>
            </a:extLst>
          </p:cNvPr>
          <p:cNvCxnSpPr>
            <a:cxnSpLocks/>
          </p:cNvCxnSpPr>
          <p:nvPr/>
        </p:nvCxnSpPr>
        <p:spPr>
          <a:xfrm>
            <a:off x="5978769" y="657922"/>
            <a:ext cx="0" cy="4360127"/>
          </a:xfrm>
          <a:prstGeom prst="line">
            <a:avLst/>
          </a:prstGeom>
          <a:ln w="38100">
            <a:solidFill>
              <a:srgbClr val="7030A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>
            <a:extLst>
              <a:ext uri="{FF2B5EF4-FFF2-40B4-BE49-F238E27FC236}">
                <a16:creationId xmlns:a16="http://schemas.microsoft.com/office/drawing/2014/main" id="{C0A3A24E-54F9-4721-81D6-C699104F47C6}"/>
              </a:ext>
            </a:extLst>
          </p:cNvPr>
          <p:cNvSpPr txBox="1"/>
          <p:nvPr/>
        </p:nvSpPr>
        <p:spPr>
          <a:xfrm>
            <a:off x="1662646" y="1268159"/>
            <a:ext cx="62639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SMF+</a:t>
            </a:r>
          </a:p>
          <a:p>
            <a:r>
              <a:rPr lang="en-US" sz="1200" dirty="0"/>
              <a:t>PGW-C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C893F8F-DB7B-442A-AF6E-4B3440F2E6E0}"/>
              </a:ext>
            </a:extLst>
          </p:cNvPr>
          <p:cNvSpPr txBox="1"/>
          <p:nvPr/>
        </p:nvSpPr>
        <p:spPr>
          <a:xfrm>
            <a:off x="8070785" y="1268159"/>
            <a:ext cx="62639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SMF+</a:t>
            </a:r>
          </a:p>
          <a:p>
            <a:r>
              <a:rPr lang="en-US" sz="1200" dirty="0"/>
              <a:t>PGW-C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B6BD8A4-A5DB-4CBA-80BA-45DE34A4E0BC}"/>
              </a:ext>
            </a:extLst>
          </p:cNvPr>
          <p:cNvSpPr txBox="1"/>
          <p:nvPr/>
        </p:nvSpPr>
        <p:spPr>
          <a:xfrm>
            <a:off x="10833773" y="1276951"/>
            <a:ext cx="58702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UDM+</a:t>
            </a:r>
          </a:p>
          <a:p>
            <a:r>
              <a:rPr lang="en-US" sz="1200" dirty="0"/>
              <a:t>HSS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AD4303E-77C0-4CE7-BA5B-A53432A790AB}"/>
              </a:ext>
            </a:extLst>
          </p:cNvPr>
          <p:cNvSpPr txBox="1"/>
          <p:nvPr/>
        </p:nvSpPr>
        <p:spPr>
          <a:xfrm>
            <a:off x="4433062" y="1265341"/>
            <a:ext cx="587020" cy="461665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UDM+</a:t>
            </a:r>
          </a:p>
          <a:p>
            <a:r>
              <a:rPr lang="en-US" sz="1200" dirty="0"/>
              <a:t>HSS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B9F3D2CD-F85C-4683-8A81-C301D989381F}"/>
              </a:ext>
            </a:extLst>
          </p:cNvPr>
          <p:cNvSpPr txBox="1"/>
          <p:nvPr/>
        </p:nvSpPr>
        <p:spPr>
          <a:xfrm>
            <a:off x="2046030" y="2445735"/>
            <a:ext cx="13372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RAR</a:t>
            </a:r>
            <a:r>
              <a:rPr lang="en-US" sz="1000" i="1" dirty="0">
                <a:solidFill>
                  <a:srgbClr val="0070C0"/>
                </a:solidFill>
              </a:rPr>
              <a:t>(P-CSCF Rest. Ind.)</a:t>
            </a:r>
            <a:endParaRPr lang="en-US" sz="800" i="1" dirty="0">
              <a:solidFill>
                <a:srgbClr val="0070C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827E7B-7F87-459F-8E60-92E8FB29F6BF}"/>
              </a:ext>
            </a:extLst>
          </p:cNvPr>
          <p:cNvSpPr txBox="1"/>
          <p:nvPr/>
        </p:nvSpPr>
        <p:spPr>
          <a:xfrm>
            <a:off x="6976449" y="4004712"/>
            <a:ext cx="4603555" cy="5232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UDM+HSS is aware that PDN connection</a:t>
            </a:r>
          </a:p>
          <a:p>
            <a:r>
              <a:rPr lang="en-US" sz="1400" dirty="0"/>
              <a:t>is over N10. This is existing HSS+UDM functionality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2EDD9BD-4151-AC45-9D18-76C253DC2B4C}"/>
              </a:ext>
            </a:extLst>
          </p:cNvPr>
          <p:cNvSpPr txBox="1"/>
          <p:nvPr/>
        </p:nvSpPr>
        <p:spPr>
          <a:xfrm>
            <a:off x="5722498" y="5021125"/>
            <a:ext cx="2698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Existing REL-15 Procedures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83E1538-6E1C-124B-A9A9-FB27277446D1}"/>
              </a:ext>
            </a:extLst>
          </p:cNvPr>
          <p:cNvSpPr/>
          <p:nvPr/>
        </p:nvSpPr>
        <p:spPr>
          <a:xfrm>
            <a:off x="430923" y="5748846"/>
            <a:ext cx="11361684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725" indent="-540385">
              <a:spcAft>
                <a:spcPts val="900"/>
              </a:spcAft>
            </a:pPr>
            <a:r>
              <a:rPr lang="en-GB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23.380, Clause </a:t>
            </a:r>
            <a:r>
              <a:rPr lang="en-GB" sz="1600" b="1" dirty="0"/>
              <a:t>5.8.4.2	Trigger P-CSCF Restoration Procedure via SMF</a:t>
            </a:r>
            <a:endParaRPr lang="en-US" sz="1600" b="1" dirty="0"/>
          </a:p>
          <a:p>
            <a:pPr marL="720725" marR="0" indent="-540385">
              <a:spcBef>
                <a:spcPts val="0"/>
              </a:spcBef>
              <a:spcAft>
                <a:spcPts val="900"/>
              </a:spcAft>
            </a:pPr>
            <a:r>
              <a:rPr lang="en-GB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NOTE: 	After receiving the </a:t>
            </a:r>
            <a:r>
              <a:rPr lang="en-GB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Cx</a:t>
            </a:r>
            <a:r>
              <a:rPr lang="en-GB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SAR message, the HSS forwards the P-CSCF restoration indication to the UDM internally. The deployment variation of HSS and UDM is out of scope, and the interaction between HSS and UDM is implementation specific. 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987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527</Words>
  <Application>Microsoft Macintosh PowerPoint</Application>
  <PresentationFormat>Widescreen</PresentationFormat>
  <Paragraphs>160</Paragraphs>
  <Slides>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Picture</vt:lpstr>
      <vt:lpstr>Making S6b Optional for ePDG connected to 5GS</vt:lpstr>
      <vt:lpstr>Proposal</vt:lpstr>
      <vt:lpstr>PowerPoint Presentation</vt:lpstr>
      <vt:lpstr>PowerPoint Presentation</vt:lpstr>
      <vt:lpstr>Some other details (no impact to standards)</vt:lpstr>
      <vt:lpstr>P-CSCF Restoration</vt:lpstr>
      <vt:lpstr>PowerPoint Presentation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Subrata Mukherjee (subrmukh)</dc:creator>
  <cp:lastModifiedBy>Irfan Ali (irfaali)</cp:lastModifiedBy>
  <cp:revision>74</cp:revision>
  <dcterms:created xsi:type="dcterms:W3CDTF">2019-03-30T04:29:39Z</dcterms:created>
  <dcterms:modified xsi:type="dcterms:W3CDTF">2019-05-07T13:23:22Z</dcterms:modified>
</cp:coreProperties>
</file>